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65" r:id="rId4"/>
    <p:sldId id="282" r:id="rId5"/>
    <p:sldId id="283" r:id="rId6"/>
    <p:sldId id="284" r:id="rId7"/>
    <p:sldId id="268" r:id="rId8"/>
    <p:sldId id="285" r:id="rId9"/>
    <p:sldId id="270" r:id="rId10"/>
    <p:sldId id="272" r:id="rId11"/>
    <p:sldId id="286" r:id="rId12"/>
    <p:sldId id="274" r:id="rId13"/>
    <p:sldId id="287" r:id="rId14"/>
    <p:sldId id="288" r:id="rId15"/>
    <p:sldId id="289" r:id="rId16"/>
    <p:sldId id="276" r:id="rId17"/>
    <p:sldId id="290" r:id="rId18"/>
    <p:sldId id="278" r:id="rId19"/>
    <p:sldId id="279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DCB3D-88F1-444A-B979-0B53E158FEB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3B92-EBE9-411A-A727-31BE8961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1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3B92-EBE9-411A-A727-31BE8961A4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28700"/>
          </a:xfrm>
          <a:custGeom>
            <a:avLst/>
            <a:gdLst/>
            <a:ahLst/>
            <a:cxnLst/>
            <a:rect l="l" t="t" r="r" b="b"/>
            <a:pathLst>
              <a:path w="9144000" h="1028700">
                <a:moveTo>
                  <a:pt x="0" y="1028700"/>
                </a:moveTo>
                <a:lnTo>
                  <a:pt x="9144000" y="1028700"/>
                </a:lnTo>
                <a:lnTo>
                  <a:pt x="9144000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028700"/>
          </a:xfrm>
          <a:custGeom>
            <a:avLst/>
            <a:gdLst/>
            <a:ahLst/>
            <a:cxnLst/>
            <a:rect l="l" t="t" r="r" b="b"/>
            <a:pathLst>
              <a:path w="9144000" h="1028700">
                <a:moveTo>
                  <a:pt x="0" y="1028700"/>
                </a:moveTo>
                <a:lnTo>
                  <a:pt x="9144000" y="1028700"/>
                </a:lnTo>
                <a:lnTo>
                  <a:pt x="9144000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196" y="336391"/>
            <a:ext cx="8531606" cy="432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32896"/>
            <a:ext cx="8072119" cy="472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3840" y="6582602"/>
            <a:ext cx="53657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03575" y="6582602"/>
            <a:ext cx="199707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7705" y="3581400"/>
            <a:ext cx="470598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000" b="1" dirty="0">
                <a:latin typeface="Arial"/>
                <a:cs typeface="Arial"/>
              </a:rPr>
              <a:t>Project </a:t>
            </a:r>
            <a:r>
              <a:rPr sz="3000" b="1" spc="5" dirty="0">
                <a:latin typeface="Arial"/>
                <a:cs typeface="Arial"/>
              </a:rPr>
              <a:t>D</a:t>
            </a:r>
            <a:r>
              <a:rPr sz="3000" b="1" dirty="0">
                <a:latin typeface="Arial"/>
                <a:cs typeface="Arial"/>
              </a:rPr>
              <a:t>el</a:t>
            </a:r>
            <a:r>
              <a:rPr sz="3000" b="1" spc="-15" dirty="0">
                <a:latin typeface="Arial"/>
                <a:cs typeface="Arial"/>
              </a:rPr>
              <a:t>i</a:t>
            </a:r>
            <a:r>
              <a:rPr sz="3000" b="1" dirty="0">
                <a:latin typeface="Arial"/>
                <a:cs typeface="Arial"/>
              </a:rPr>
              <a:t>very</a:t>
            </a:r>
            <a:r>
              <a:rPr sz="3000" b="1" spc="-20" dirty="0">
                <a:latin typeface="Arial"/>
                <a:cs typeface="Arial"/>
              </a:rPr>
              <a:t> </a:t>
            </a:r>
            <a:endParaRPr lang="en-US" sz="3000" b="1" spc="-20" dirty="0" smtClean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en-US" sz="3000" b="1" spc="-20" dirty="0" smtClean="0">
                <a:latin typeface="Arial"/>
                <a:cs typeface="Arial"/>
              </a:rPr>
              <a:t>Business Operations </a:t>
            </a:r>
            <a:r>
              <a:rPr lang="en-US" sz="3000" b="1" dirty="0" smtClean="0">
                <a:latin typeface="Arial"/>
                <a:cs typeface="Arial"/>
              </a:rPr>
              <a:t>Detailed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2647" y="5119818"/>
            <a:ext cx="15735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dirty="0" smtClean="0">
                <a:solidFill>
                  <a:srgbClr val="7E7E7E"/>
                </a:solidFill>
                <a:latin typeface="Arial"/>
                <a:cs typeface="Arial"/>
              </a:rPr>
              <a:t>June</a:t>
            </a:r>
            <a:r>
              <a:rPr sz="1800" b="1" spc="-5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sz="1800" b="1" spc="-10" dirty="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15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75533" y="1435608"/>
            <a:ext cx="2968751" cy="1993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0320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5:</a:t>
            </a:r>
            <a:r>
              <a:rPr spc="-20" dirty="0"/>
              <a:t> </a:t>
            </a:r>
            <a:r>
              <a:rPr dirty="0"/>
              <a:t>Sel</a:t>
            </a:r>
            <a:r>
              <a:rPr spc="-20" dirty="0"/>
              <a:t>e</a:t>
            </a:r>
            <a:r>
              <a:rPr dirty="0"/>
              <a:t>ction</a:t>
            </a:r>
            <a:r>
              <a:rPr spc="-2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Contractor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332896"/>
            <a:ext cx="8072119" cy="4493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/>
              <a:t>Step 5: Selection of </a:t>
            </a:r>
            <a:r>
              <a:rPr lang="en-US" b="1" dirty="0" smtClean="0"/>
              <a:t>Contractor (Jennifer)</a:t>
            </a:r>
            <a:endParaRPr lang="en-US" sz="3200" dirty="0"/>
          </a:p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Did we have 3 competitive bids?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Some projects require a specific contractor for a variety of reasons and are not competitively bid.  In this instance sole </a:t>
            </a:r>
            <a:r>
              <a:rPr lang="en-US" sz="2000" dirty="0"/>
              <a:t>source justification </a:t>
            </a:r>
            <a:r>
              <a:rPr lang="en-US" sz="2000" dirty="0" smtClean="0"/>
              <a:t>and approval is required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If proposal exceeds $25k, the university purchasing policy requires three competitive bids.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Reason why we might not competitively bid: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Project requires expertise of a certain vendor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Emergency repair/project (accelerated project timeline)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Equipment repair requires use of a particular vendor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0320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5:</a:t>
            </a:r>
            <a:r>
              <a:rPr spc="-20" dirty="0"/>
              <a:t> </a:t>
            </a:r>
            <a:r>
              <a:rPr dirty="0"/>
              <a:t>Sel</a:t>
            </a:r>
            <a:r>
              <a:rPr spc="-20" dirty="0"/>
              <a:t>e</a:t>
            </a:r>
            <a:r>
              <a:rPr dirty="0"/>
              <a:t>ction</a:t>
            </a:r>
            <a:r>
              <a:rPr spc="-2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Contractor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332896"/>
            <a:ext cx="8072119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/>
              <a:t>Step 5: Selection of Contractor</a:t>
            </a:r>
            <a:endParaRPr lang="en-US" sz="3200" dirty="0"/>
          </a:p>
          <a:p>
            <a:pPr lvl="0"/>
            <a:endParaRPr lang="en-US" dirty="0" smtClean="0"/>
          </a:p>
          <a:p>
            <a:pPr lvl="1"/>
            <a:r>
              <a:rPr lang="en-US" sz="2800" dirty="0" smtClean="0"/>
              <a:t>In the absence of the 3 competitive bids, a Supplier Selection Justification Form (Sole Source form) must be completed.  The approval of the form depends upon the monetary amount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Create PO </a:t>
            </a:r>
            <a:r>
              <a:rPr lang="en-US" sz="2800" dirty="0"/>
              <a:t>or Standard form of </a:t>
            </a:r>
            <a:r>
              <a:rPr lang="en-US" sz="2800" dirty="0" smtClean="0"/>
              <a:t>agreement and obtain approvals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754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6:</a:t>
            </a:r>
            <a:r>
              <a:rPr spc="-20" dirty="0"/>
              <a:t> </a:t>
            </a:r>
            <a:r>
              <a:rPr dirty="0"/>
              <a:t>Constru</a:t>
            </a:r>
            <a:r>
              <a:rPr spc="-10" dirty="0"/>
              <a:t>c</a:t>
            </a:r>
            <a:r>
              <a:rPr dirty="0"/>
              <a:t>tion</a:t>
            </a:r>
            <a:r>
              <a:rPr spc="-45" dirty="0"/>
              <a:t> </a:t>
            </a:r>
            <a:r>
              <a:rPr dirty="0"/>
              <a:t>Pha</a:t>
            </a:r>
            <a:r>
              <a:rPr spc="-15" dirty="0"/>
              <a:t>s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768"/>
            <a:ext cx="7689215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6: Construction </a:t>
            </a:r>
            <a:r>
              <a:rPr lang="en-US" sz="2400" b="1" dirty="0" smtClean="0"/>
              <a:t>Phase (Angie)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and process progress </a:t>
            </a:r>
            <a:r>
              <a:rPr lang="en-US" sz="2400" dirty="0" smtClean="0"/>
              <a:t>payments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Vendor e-mails Business Operations invoice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to validate:  PO#, Contract amounts match proposals, prior payments, accuracy of amounts, relevant lien waivers, direct payments to MBE/WBE subcontractors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review enter into the Construction Management System and route to PM &amp; Fiscal Administrator for review/approval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Save the invoice electronically in the project file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0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754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6:</a:t>
            </a:r>
            <a:r>
              <a:rPr spc="-20" dirty="0"/>
              <a:t> </a:t>
            </a:r>
            <a:r>
              <a:rPr dirty="0"/>
              <a:t>Constru</a:t>
            </a:r>
            <a:r>
              <a:rPr spc="-10" dirty="0"/>
              <a:t>c</a:t>
            </a:r>
            <a:r>
              <a:rPr dirty="0"/>
              <a:t>tion</a:t>
            </a:r>
            <a:r>
              <a:rPr spc="-45" dirty="0"/>
              <a:t> </a:t>
            </a:r>
            <a:r>
              <a:rPr dirty="0"/>
              <a:t>Pha</a:t>
            </a:r>
            <a:r>
              <a:rPr spc="-15" dirty="0"/>
              <a:t>s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768"/>
            <a:ext cx="7689215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6: Construction </a:t>
            </a:r>
            <a:r>
              <a:rPr lang="en-US" sz="2400" b="1" dirty="0" smtClean="0"/>
              <a:t>Phase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all reviews/approvals, we make a Xerox copy of invoice and put in campus mail to CFU for payment processing.  We keep copy and date stamp.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Monitor payment status.  Once paid we can throw our paper copy away.</a:t>
            </a:r>
          </a:p>
          <a:p>
            <a:pPr lvl="0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754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6:</a:t>
            </a:r>
            <a:r>
              <a:rPr spc="-20" dirty="0"/>
              <a:t> </a:t>
            </a:r>
            <a:r>
              <a:rPr dirty="0"/>
              <a:t>Constru</a:t>
            </a:r>
            <a:r>
              <a:rPr spc="-10" dirty="0"/>
              <a:t>c</a:t>
            </a:r>
            <a:r>
              <a:rPr dirty="0"/>
              <a:t>tion</a:t>
            </a:r>
            <a:r>
              <a:rPr spc="-45" dirty="0"/>
              <a:t> </a:t>
            </a:r>
            <a:r>
              <a:rPr dirty="0"/>
              <a:t>Pha</a:t>
            </a:r>
            <a:r>
              <a:rPr spc="-15" dirty="0"/>
              <a:t>s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768"/>
            <a:ext cx="7689215" cy="3662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6: Construction </a:t>
            </a:r>
            <a:r>
              <a:rPr lang="en-US" sz="2400" b="1" dirty="0" smtClean="0"/>
              <a:t>Phase (Jennifer)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800" dirty="0" smtClean="0"/>
              <a:t>Process </a:t>
            </a:r>
            <a:r>
              <a:rPr lang="en-US" sz="2800" dirty="0"/>
              <a:t>change orders as </a:t>
            </a:r>
            <a:r>
              <a:rPr lang="en-US" sz="2800" dirty="0" smtClean="0"/>
              <a:t>necessary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Reasons why a change order occurs</a:t>
            </a:r>
            <a:r>
              <a:rPr lang="en-US" sz="2400" dirty="0" smtClean="0"/>
              <a:t>   </a:t>
            </a:r>
            <a:r>
              <a:rPr lang="en-US" i="1" dirty="0" smtClean="0"/>
              <a:t>(appropriate approvals must be obtained prior to the creation of the change order)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Scope change (PM manual has a complete list of reasons why scope might change – PCO Reason &amp; Terms form)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Spending of contingencies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754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6:</a:t>
            </a:r>
            <a:r>
              <a:rPr spc="-20" dirty="0"/>
              <a:t> </a:t>
            </a:r>
            <a:r>
              <a:rPr dirty="0"/>
              <a:t>Constru</a:t>
            </a:r>
            <a:r>
              <a:rPr spc="-10" dirty="0"/>
              <a:t>c</a:t>
            </a:r>
            <a:r>
              <a:rPr dirty="0"/>
              <a:t>tion</a:t>
            </a:r>
            <a:r>
              <a:rPr spc="-45" dirty="0"/>
              <a:t> </a:t>
            </a:r>
            <a:r>
              <a:rPr dirty="0"/>
              <a:t>Pha</a:t>
            </a:r>
            <a:r>
              <a:rPr spc="-15" dirty="0"/>
              <a:t>s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2493" y="1251949"/>
            <a:ext cx="7689215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6: Construction </a:t>
            </a:r>
            <a:r>
              <a:rPr lang="en-US" sz="2400" b="1" dirty="0" smtClean="0"/>
              <a:t>Phase</a:t>
            </a:r>
            <a:endParaRPr lang="en-US" sz="2400" dirty="0" smtClean="0"/>
          </a:p>
          <a:p>
            <a:pPr lvl="0"/>
            <a:endParaRPr lang="en-US" sz="2400" dirty="0"/>
          </a:p>
          <a:p>
            <a:pPr marL="342900" lvl="0" indent="-342900">
              <a:buFontTx/>
              <a:buChar char="-"/>
            </a:pPr>
            <a:r>
              <a:rPr lang="en-US" sz="2400" dirty="0" smtClean="0"/>
              <a:t>PM sends Business Operations a request for a Change Order including the PCO reasons and term sheet form.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Validate project has funding available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funding is not sufficient then getting additional funding requires going back to Step #2</a:t>
            </a:r>
          </a:p>
          <a:p>
            <a:pPr lvl="1"/>
            <a:endParaRPr lang="en-US" sz="2400" dirty="0" smtClean="0"/>
          </a:p>
          <a:p>
            <a:pPr marL="342900" lvl="0" indent="-342900">
              <a:buFontTx/>
              <a:buChar char="-"/>
            </a:pPr>
            <a:r>
              <a:rPr lang="en-US" sz="2400" dirty="0" smtClean="0"/>
              <a:t>Create change order in the Construction Management System and route for external approvals</a:t>
            </a:r>
          </a:p>
          <a:p>
            <a:pPr marL="342900" lvl="0" indent="-342900">
              <a:buFontTx/>
              <a:buChar char="-"/>
            </a:pPr>
            <a:r>
              <a:rPr lang="en-US" sz="2400" dirty="0" smtClean="0"/>
              <a:t>After external approvals have been obtained Change Order is entered into AIS and routed for appropriate internal approvals.</a:t>
            </a:r>
          </a:p>
          <a:p>
            <a:pPr lvl="0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07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7:</a:t>
            </a:r>
            <a:r>
              <a:rPr spc="-20" dirty="0"/>
              <a:t> </a:t>
            </a:r>
            <a:r>
              <a:rPr dirty="0"/>
              <a:t>Tran</a:t>
            </a:r>
            <a:r>
              <a:rPr spc="-15" dirty="0"/>
              <a:t>s</a:t>
            </a:r>
            <a:r>
              <a:rPr dirty="0"/>
              <a:t>ition,</a:t>
            </a:r>
            <a:r>
              <a:rPr spc="-35" dirty="0"/>
              <a:t> </a:t>
            </a:r>
            <a:r>
              <a:rPr dirty="0"/>
              <a:t>Acti</a:t>
            </a:r>
            <a:r>
              <a:rPr spc="-10" dirty="0"/>
              <a:t>v</a:t>
            </a:r>
            <a:r>
              <a:rPr dirty="0"/>
              <a:t>ation</a:t>
            </a:r>
            <a:r>
              <a:rPr spc="-5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Clos</a:t>
            </a:r>
            <a:r>
              <a:rPr spc="-15" dirty="0"/>
              <a:t>e</a:t>
            </a:r>
            <a:r>
              <a:rPr dirty="0"/>
              <a:t>out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54460"/>
            <a:ext cx="8007984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7: Transition, Activation and </a:t>
            </a:r>
            <a:r>
              <a:rPr lang="en-US" sz="2400" b="1" dirty="0" smtClean="0"/>
              <a:t>Closeout (Janice)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Project </a:t>
            </a:r>
            <a:r>
              <a:rPr lang="en-US" sz="2400" b="1" dirty="0"/>
              <a:t>Close Out File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Encumbrances &amp; remaining set </a:t>
            </a:r>
            <a:r>
              <a:rPr lang="en-US" sz="2400" dirty="0" smtClean="0"/>
              <a:t>asides</a:t>
            </a:r>
          </a:p>
          <a:p>
            <a:pPr lvl="2"/>
            <a:r>
              <a:rPr lang="en-US" sz="2400" dirty="0" smtClean="0"/>
              <a:t>- Looking for open encumbrances that have not been paid and reviewing the list with PM and or vendor.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Close out </a:t>
            </a:r>
            <a:r>
              <a:rPr lang="en-US" sz="2400" dirty="0" smtClean="0"/>
              <a:t>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- Once all open encumbrances are eliminated and no additional POs are pending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Project is marked complete in the Construction Management System.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Account in AIS is closed and residual funding returned to original sources.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07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7:</a:t>
            </a:r>
            <a:r>
              <a:rPr spc="-20" dirty="0"/>
              <a:t> </a:t>
            </a:r>
            <a:r>
              <a:rPr dirty="0"/>
              <a:t>Tran</a:t>
            </a:r>
            <a:r>
              <a:rPr spc="-15" dirty="0"/>
              <a:t>s</a:t>
            </a:r>
            <a:r>
              <a:rPr dirty="0"/>
              <a:t>ition,</a:t>
            </a:r>
            <a:r>
              <a:rPr spc="-35" dirty="0"/>
              <a:t> </a:t>
            </a:r>
            <a:r>
              <a:rPr dirty="0"/>
              <a:t>Acti</a:t>
            </a:r>
            <a:r>
              <a:rPr spc="-10" dirty="0"/>
              <a:t>v</a:t>
            </a:r>
            <a:r>
              <a:rPr dirty="0"/>
              <a:t>ation</a:t>
            </a:r>
            <a:r>
              <a:rPr spc="-5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Clos</a:t>
            </a:r>
            <a:r>
              <a:rPr spc="-15" dirty="0"/>
              <a:t>e</a:t>
            </a:r>
            <a:r>
              <a:rPr dirty="0"/>
              <a:t>out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54460"/>
            <a:ext cx="8007984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7: Transition, Activation and Closeout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Project </a:t>
            </a:r>
            <a:r>
              <a:rPr lang="en-US" sz="2400" b="1" dirty="0"/>
              <a:t>Close Out </a:t>
            </a:r>
            <a:r>
              <a:rPr lang="en-US" sz="2400" b="1" dirty="0" smtClean="0"/>
              <a:t>File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Post Project Evaluation feedback for process improvement opportunities.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45300">
              <a:lnSpc>
                <a:spcPct val="100000"/>
              </a:lnSpc>
            </a:pPr>
            <a:r>
              <a:rPr dirty="0"/>
              <a:t>Wrap 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1703" y="1371600"/>
            <a:ext cx="7519670" cy="3223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K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3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uc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es</a:t>
            </a:r>
            <a:r>
              <a:rPr sz="2400" b="1" spc="-10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</a:p>
          <a:p>
            <a:pPr marL="355600" indent="-342900">
              <a:lnSpc>
                <a:spcPct val="100000"/>
              </a:lnSpc>
              <a:spcBef>
                <a:spcPts val="202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Arial"/>
                <a:cs typeface="Arial"/>
              </a:rPr>
              <a:t>Getting appropriate approvals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Arial"/>
                <a:cs typeface="Arial"/>
              </a:rPr>
              <a:t>Reconciling invoices with purchase orders and/or contracts.</a:t>
            </a: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Arial"/>
                <a:cs typeface="Arial"/>
              </a:rPr>
              <a:t>Follow through to make sure CFU pays invoices.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18150"/>
            <a:ext cx="451421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Quest</a:t>
            </a:r>
            <a:r>
              <a:rPr spc="-10" dirty="0">
                <a:solidFill>
                  <a:srgbClr val="000000"/>
                </a:solidFill>
              </a:rPr>
              <a:t>i</a:t>
            </a:r>
            <a:r>
              <a:rPr dirty="0">
                <a:solidFill>
                  <a:srgbClr val="000000"/>
                </a:solidFill>
              </a:rPr>
              <a:t>ons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/ Di</a:t>
            </a:r>
            <a:r>
              <a:rPr spc="-10"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</a:rPr>
              <a:t>cu</a:t>
            </a:r>
            <a:r>
              <a:rPr spc="-15"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</a:rPr>
              <a:t>si</a:t>
            </a:r>
            <a:r>
              <a:rPr spc="-10" dirty="0">
                <a:solidFill>
                  <a:srgbClr val="000000"/>
                </a:solidFill>
              </a:rPr>
              <a:t>o</a:t>
            </a:r>
            <a:r>
              <a:rPr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055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1:</a:t>
            </a:r>
            <a:r>
              <a:rPr spc="-20" dirty="0"/>
              <a:t> </a:t>
            </a:r>
            <a:r>
              <a:rPr dirty="0"/>
              <a:t>Nee</a:t>
            </a:r>
            <a:r>
              <a:rPr spc="-10" dirty="0"/>
              <a:t>d</a:t>
            </a:r>
            <a:r>
              <a:rPr dirty="0"/>
              <a:t>s</a:t>
            </a:r>
            <a:r>
              <a:rPr spc="-20" dirty="0"/>
              <a:t> </a:t>
            </a:r>
            <a:r>
              <a:rPr dirty="0"/>
              <a:t>Dev</a:t>
            </a:r>
            <a:r>
              <a:rPr spc="-15" dirty="0"/>
              <a:t>e</a:t>
            </a:r>
            <a:r>
              <a:rPr dirty="0"/>
              <a:t>lop</a:t>
            </a:r>
            <a:r>
              <a:rPr spc="-10" dirty="0"/>
              <a:t>m</a:t>
            </a:r>
            <a:r>
              <a:rPr dirty="0"/>
              <a:t>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314" y="1485042"/>
            <a:ext cx="7976870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1: Needs </a:t>
            </a:r>
            <a:r>
              <a:rPr lang="en-US" sz="2400" b="1" dirty="0" smtClean="0"/>
              <a:t>Development (Jennifer)</a:t>
            </a:r>
            <a:endParaRPr lang="en-US" sz="3200" dirty="0"/>
          </a:p>
          <a:p>
            <a:pPr lvl="0"/>
            <a:r>
              <a:rPr lang="en-US" sz="2400" dirty="0"/>
              <a:t>Obtain Project number from Construction Management </a:t>
            </a:r>
            <a:r>
              <a:rPr lang="en-US" sz="2400" dirty="0" smtClean="0"/>
              <a:t>System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The Construction Management System auto generates the number.  When the project request is received a decision is made within facilities to start the review as a initiative. 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- In this step it is critical to enter all known information into the Construction Management System.  This includes but isn’t limited to:  Building, Floor, room(s), Department, Proposed use, Scope of Work.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055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2:</a:t>
            </a:r>
            <a:r>
              <a:rPr spc="-20" dirty="0"/>
              <a:t> </a:t>
            </a:r>
            <a:r>
              <a:rPr dirty="0"/>
              <a:t>Sco</a:t>
            </a:r>
            <a:r>
              <a:rPr spc="-10" dirty="0"/>
              <a:t>p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Dev</a:t>
            </a:r>
            <a:r>
              <a:rPr spc="-15" dirty="0"/>
              <a:t>e</a:t>
            </a:r>
            <a:r>
              <a:rPr dirty="0"/>
              <a:t>lop</a:t>
            </a:r>
            <a:r>
              <a:rPr spc="-10" dirty="0"/>
              <a:t>m</a:t>
            </a:r>
            <a:r>
              <a:rPr dirty="0"/>
              <a:t>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454482" y="1295400"/>
            <a:ext cx="8003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Step 2: Scope </a:t>
            </a:r>
            <a:r>
              <a:rPr lang="en-US" sz="2400" b="1" dirty="0" smtClean="0"/>
              <a:t>Development (Janice)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Create Resolution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Narrative Document highlighting scope of work , cost and funding sources.  This document’s primary focus provide information to the various approval committees.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 Resolution at various approval committees depending on financial threshold of 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r>
              <a:rPr lang="en-US" sz="2400" dirty="0" smtClean="0"/>
              <a:t>For some committees the resolution plus a presentation is used to obtain approval.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96" y="336391"/>
            <a:ext cx="8531606" cy="492443"/>
          </a:xfrm>
        </p:spPr>
        <p:txBody>
          <a:bodyPr/>
          <a:lstStyle/>
          <a:p>
            <a:r>
              <a:rPr lang="en-US" dirty="0"/>
              <a:t>The Business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1"/>
            <a:ext cx="8534400" cy="5740033"/>
          </a:xfrm>
        </p:spPr>
        <p:txBody>
          <a:bodyPr/>
          <a:lstStyle/>
          <a:p>
            <a:r>
              <a:rPr lang="en-US" sz="1400" u="sng" dirty="0" smtClean="0"/>
              <a:t>Approval Levels</a:t>
            </a:r>
          </a:p>
          <a:p>
            <a:endParaRPr lang="en-US" sz="1600" u="sng" dirty="0"/>
          </a:p>
          <a:p>
            <a:r>
              <a:rPr lang="en-US" sz="1100" b="1" u="sng" dirty="0"/>
              <a:t>Less than $100K	</a:t>
            </a:r>
            <a:endParaRPr lang="en-US" sz="1100" b="1" dirty="0"/>
          </a:p>
          <a:p>
            <a:r>
              <a:rPr lang="en-US" sz="1100" dirty="0"/>
              <a:t>Asst. V.C. - Facilities	</a:t>
            </a:r>
          </a:p>
          <a:p>
            <a:r>
              <a:rPr lang="en-US" sz="1100" dirty="0"/>
              <a:t>Capital Planning - Monthly </a:t>
            </a:r>
            <a:r>
              <a:rPr lang="en-US" sz="1100" dirty="0" smtClean="0"/>
              <a:t>Review</a:t>
            </a:r>
            <a:endParaRPr lang="en-US" sz="1100" dirty="0"/>
          </a:p>
          <a:p>
            <a:endParaRPr lang="en-US" sz="1100" u="sng" dirty="0"/>
          </a:p>
          <a:p>
            <a:r>
              <a:rPr lang="en-US" sz="1100" b="1" u="sng" dirty="0"/>
              <a:t>$100K - $499,999	</a:t>
            </a:r>
            <a:endParaRPr lang="en-US" sz="1100" b="1" dirty="0"/>
          </a:p>
          <a:p>
            <a:r>
              <a:rPr lang="en-US" sz="1100" dirty="0"/>
              <a:t>Executive Vice Chancellor	</a:t>
            </a:r>
          </a:p>
          <a:p>
            <a:r>
              <a:rPr lang="en-US" sz="1100" dirty="0"/>
              <a:t>Capital Planning - </a:t>
            </a:r>
            <a:r>
              <a:rPr lang="en-US" sz="1100" dirty="0" smtClean="0"/>
              <a:t>Monthly </a:t>
            </a:r>
            <a:r>
              <a:rPr lang="en-US" sz="1100" dirty="0"/>
              <a:t>Review	</a:t>
            </a:r>
          </a:p>
          <a:p>
            <a:r>
              <a:rPr lang="en-US" sz="1100" dirty="0"/>
              <a:t>Projects Committee  -Monthly Review	</a:t>
            </a:r>
          </a:p>
          <a:p>
            <a:r>
              <a:rPr lang="en-US" sz="1100" dirty="0"/>
              <a:t>	</a:t>
            </a:r>
          </a:p>
          <a:p>
            <a:r>
              <a:rPr lang="en-US" sz="1100" b="1" u="sng" dirty="0"/>
              <a:t>$500K - $1,999,999	</a:t>
            </a:r>
            <a:endParaRPr lang="en-US" sz="1100" b="1" dirty="0"/>
          </a:p>
          <a:p>
            <a:r>
              <a:rPr lang="en-US" sz="1100" dirty="0"/>
              <a:t>Capital Planning	</a:t>
            </a:r>
          </a:p>
          <a:p>
            <a:r>
              <a:rPr lang="en-US" sz="1100" dirty="0"/>
              <a:t>Executive Vice Chancellor	</a:t>
            </a:r>
          </a:p>
          <a:p>
            <a:r>
              <a:rPr lang="en-US" sz="1100" dirty="0"/>
              <a:t>Projects Committee (Chancellor approval)	</a:t>
            </a:r>
          </a:p>
          <a:p>
            <a:r>
              <a:rPr lang="en-US" sz="1100" dirty="0"/>
              <a:t>Med. Finance Committee ($1 Million &amp; above)	</a:t>
            </a:r>
          </a:p>
          <a:p>
            <a:endParaRPr lang="en-US" sz="1100" b="1" u="sng" dirty="0" smtClean="0"/>
          </a:p>
          <a:p>
            <a:r>
              <a:rPr lang="en-US" sz="1100" b="1" u="sng" dirty="0" smtClean="0"/>
              <a:t>$</a:t>
            </a:r>
            <a:r>
              <a:rPr lang="en-US" sz="1100" b="1" u="sng" dirty="0"/>
              <a:t>2M - $4,999,999	</a:t>
            </a:r>
            <a:endParaRPr lang="en-US" sz="1100" b="1" dirty="0"/>
          </a:p>
          <a:p>
            <a:r>
              <a:rPr lang="en-US" sz="1100" dirty="0"/>
              <a:t>Capital Planning	</a:t>
            </a:r>
          </a:p>
          <a:p>
            <a:r>
              <a:rPr lang="en-US" sz="1100" dirty="0"/>
              <a:t>Executive Vice Chancellor	</a:t>
            </a:r>
          </a:p>
          <a:p>
            <a:r>
              <a:rPr lang="en-US" sz="1100" dirty="0"/>
              <a:t>Projects Committee (Chancellor approval)	</a:t>
            </a:r>
          </a:p>
          <a:p>
            <a:r>
              <a:rPr lang="en-US" sz="1100" dirty="0"/>
              <a:t>Med. Finance Committee  	</a:t>
            </a:r>
          </a:p>
          <a:p>
            <a:r>
              <a:rPr lang="en-US" sz="1100" dirty="0"/>
              <a:t>B &amp; G Committee	</a:t>
            </a:r>
          </a:p>
          <a:p>
            <a:r>
              <a:rPr lang="en-US" sz="1100" dirty="0"/>
              <a:t>	</a:t>
            </a:r>
          </a:p>
          <a:p>
            <a:r>
              <a:rPr lang="en-US" sz="1100" b="1" u="sng" dirty="0"/>
              <a:t>$5M and above	</a:t>
            </a:r>
            <a:endParaRPr lang="en-US" sz="1100" b="1" dirty="0"/>
          </a:p>
          <a:p>
            <a:r>
              <a:rPr lang="en-US" sz="1100" dirty="0"/>
              <a:t>Capital Planning	</a:t>
            </a:r>
          </a:p>
          <a:p>
            <a:r>
              <a:rPr lang="en-US" sz="1100" dirty="0"/>
              <a:t>Executive Vice Chancellor	</a:t>
            </a:r>
          </a:p>
          <a:p>
            <a:r>
              <a:rPr lang="en-US" sz="1100" dirty="0"/>
              <a:t>Projects Committee (Chancellor approval)	</a:t>
            </a:r>
          </a:p>
          <a:p>
            <a:r>
              <a:rPr lang="en-US" sz="1100" dirty="0"/>
              <a:t>Med. Finance Committee  	</a:t>
            </a:r>
          </a:p>
          <a:p>
            <a:r>
              <a:rPr lang="en-US" sz="1100" dirty="0"/>
              <a:t>B &amp; G Committee	</a:t>
            </a:r>
          </a:p>
          <a:p>
            <a:r>
              <a:rPr lang="en-US" sz="1100" dirty="0"/>
              <a:t>Executive Committee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055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2:</a:t>
            </a:r>
            <a:r>
              <a:rPr spc="-20" dirty="0"/>
              <a:t> </a:t>
            </a:r>
            <a:r>
              <a:rPr dirty="0"/>
              <a:t>Sco</a:t>
            </a:r>
            <a:r>
              <a:rPr spc="-10" dirty="0"/>
              <a:t>p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Dev</a:t>
            </a:r>
            <a:r>
              <a:rPr spc="-15" dirty="0"/>
              <a:t>e</a:t>
            </a:r>
            <a:r>
              <a:rPr dirty="0"/>
              <a:t>lop</a:t>
            </a:r>
            <a:r>
              <a:rPr spc="-10" dirty="0"/>
              <a:t>m</a:t>
            </a:r>
            <a:r>
              <a:rPr dirty="0"/>
              <a:t>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454482" y="1295400"/>
            <a:ext cx="8003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Step 2: Scope </a:t>
            </a:r>
            <a:r>
              <a:rPr lang="en-US" sz="2400" b="1" dirty="0" smtClean="0"/>
              <a:t>Development (Janice)</a:t>
            </a:r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all approvals are obtained, set </a:t>
            </a:r>
            <a:r>
              <a:rPr lang="en-US" sz="2400" dirty="0"/>
              <a:t>up </a:t>
            </a:r>
            <a:r>
              <a:rPr lang="en-US" sz="2400" dirty="0" smtClean="0"/>
              <a:t>funds in the  financial system and the CMS (Construction Management System).</a:t>
            </a:r>
          </a:p>
          <a:p>
            <a:pPr lvl="1"/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Depending on size of project, this could be Property Accounting or Business Operations.  The funds are set up via journal or budget adjustment in AIS.</a:t>
            </a:r>
          </a:p>
          <a:p>
            <a:pPr lvl="1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CMS the committee approvals will be recorded and will generate the project budget.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96" y="336391"/>
            <a:ext cx="8531606" cy="492443"/>
          </a:xfrm>
        </p:spPr>
        <p:txBody>
          <a:bodyPr/>
          <a:lstStyle/>
          <a:p>
            <a:r>
              <a:rPr lang="en-US" dirty="0" smtClean="0"/>
              <a:t>			Step</a:t>
            </a:r>
            <a:r>
              <a:rPr lang="en-US" spc="-25" dirty="0" smtClean="0"/>
              <a:t> </a:t>
            </a:r>
            <a:r>
              <a:rPr lang="en-US" dirty="0"/>
              <a:t>2:</a:t>
            </a:r>
            <a:r>
              <a:rPr lang="en-US" spc="-20" dirty="0"/>
              <a:t> </a:t>
            </a:r>
            <a:r>
              <a:rPr lang="en-US" dirty="0"/>
              <a:t>Sco</a:t>
            </a:r>
            <a:r>
              <a:rPr lang="en-US" spc="-10" dirty="0"/>
              <a:t>p</a:t>
            </a:r>
            <a:r>
              <a:rPr lang="en-US" dirty="0"/>
              <a:t>e</a:t>
            </a:r>
            <a:r>
              <a:rPr lang="en-US" spc="-20" dirty="0"/>
              <a:t> </a:t>
            </a:r>
            <a:r>
              <a:rPr lang="en-US" dirty="0"/>
              <a:t>Dev</a:t>
            </a:r>
            <a:r>
              <a:rPr lang="en-US" spc="-15" dirty="0"/>
              <a:t>e</a:t>
            </a:r>
            <a:r>
              <a:rPr lang="en-US" dirty="0"/>
              <a:t>lop</a:t>
            </a:r>
            <a:r>
              <a:rPr lang="en-US" spc="-10" dirty="0"/>
              <a:t>m</a:t>
            </a:r>
            <a:r>
              <a:rPr lang="en-US" dirty="0"/>
              <a:t>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905506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Notify </a:t>
            </a:r>
            <a:r>
              <a:rPr lang="en-US" sz="2400" dirty="0"/>
              <a:t>stakeholders when funds are available in financial </a:t>
            </a:r>
            <a:r>
              <a:rPr lang="en-US" sz="2400" dirty="0" smtClean="0"/>
              <a:t>system via email from Business Operations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Create work request in Work Order </a:t>
            </a:r>
            <a:r>
              <a:rPr lang="en-US" sz="2400" dirty="0" smtClean="0"/>
              <a:t>System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Once an initiative becomes a project, it should be set up in the Work Order System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allows  Facilities to bill out services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391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3:</a:t>
            </a:r>
            <a:r>
              <a:rPr spc="-20" dirty="0"/>
              <a:t> </a:t>
            </a:r>
            <a:r>
              <a:rPr dirty="0"/>
              <a:t>Sel</a:t>
            </a:r>
            <a:r>
              <a:rPr spc="-20" dirty="0"/>
              <a:t>e</a:t>
            </a:r>
            <a:r>
              <a:rPr dirty="0"/>
              <a:t>ction</a:t>
            </a:r>
            <a:r>
              <a:rPr spc="-2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Des</a:t>
            </a:r>
            <a:r>
              <a:rPr spc="-10" dirty="0"/>
              <a:t>i</a:t>
            </a:r>
            <a:r>
              <a:rPr dirty="0"/>
              <a:t>gn</a:t>
            </a:r>
            <a:r>
              <a:rPr spc="-30" dirty="0"/>
              <a:t> </a:t>
            </a:r>
            <a:r>
              <a:rPr dirty="0"/>
              <a:t>Te</a:t>
            </a:r>
            <a:r>
              <a:rPr spc="-15" dirty="0"/>
              <a:t>a</a:t>
            </a:r>
            <a:r>
              <a:rPr dirty="0"/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12165" y="1323356"/>
            <a:ext cx="7522209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400" b="1" dirty="0"/>
              <a:t>Step 3: Selection of Design </a:t>
            </a:r>
            <a:r>
              <a:rPr lang="en-US" sz="2400" b="1" dirty="0" smtClean="0"/>
              <a:t>Team (Angie)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Prepare </a:t>
            </a:r>
            <a:r>
              <a:rPr lang="en-US" sz="2400" dirty="0" smtClean="0"/>
              <a:t>contract agreement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PM submits contract checklist and/or proposal to Business Operations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required information  is entered into the contract template in CMS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Business Operations generates, saves , and sends the contract to the PM for review and approval through the CMS workflow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Send contract electronically  </a:t>
            </a:r>
            <a:r>
              <a:rPr lang="en-US" sz="2400" dirty="0"/>
              <a:t>to A/E for </a:t>
            </a:r>
            <a:r>
              <a:rPr lang="en-US" sz="2400" dirty="0" smtClean="0"/>
              <a:t>signature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A/E signs, contract is routed  through the CMS workflow for University approval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96" y="336391"/>
            <a:ext cx="8531606" cy="492443"/>
          </a:xfrm>
        </p:spPr>
        <p:txBody>
          <a:bodyPr/>
          <a:lstStyle/>
          <a:p>
            <a:r>
              <a:rPr lang="en-US" dirty="0" smtClean="0"/>
              <a:t>		Step</a:t>
            </a:r>
            <a:r>
              <a:rPr lang="en-US" spc="-25" dirty="0" smtClean="0"/>
              <a:t> </a:t>
            </a:r>
            <a:r>
              <a:rPr lang="en-US" dirty="0"/>
              <a:t>3:</a:t>
            </a:r>
            <a:r>
              <a:rPr lang="en-US" spc="-20" dirty="0"/>
              <a:t> </a:t>
            </a:r>
            <a:r>
              <a:rPr lang="en-US" dirty="0"/>
              <a:t>Sel</a:t>
            </a:r>
            <a:r>
              <a:rPr lang="en-US" spc="-20" dirty="0"/>
              <a:t>e</a:t>
            </a:r>
            <a:r>
              <a:rPr lang="en-US" dirty="0"/>
              <a:t>ction</a:t>
            </a:r>
            <a:r>
              <a:rPr lang="en-US" spc="-25" dirty="0"/>
              <a:t> </a:t>
            </a:r>
            <a:r>
              <a:rPr lang="en-US" dirty="0"/>
              <a:t>of</a:t>
            </a:r>
            <a:r>
              <a:rPr lang="en-US" spc="-15" dirty="0"/>
              <a:t> </a:t>
            </a:r>
            <a:r>
              <a:rPr lang="en-US" dirty="0"/>
              <a:t>Des</a:t>
            </a:r>
            <a:r>
              <a:rPr lang="en-US" spc="-10" dirty="0"/>
              <a:t>i</a:t>
            </a:r>
            <a:r>
              <a:rPr lang="en-US" dirty="0"/>
              <a:t>gn</a:t>
            </a:r>
            <a:r>
              <a:rPr lang="en-US" spc="-30" dirty="0"/>
              <a:t> </a:t>
            </a:r>
            <a:r>
              <a:rPr lang="en-US" dirty="0"/>
              <a:t>Te</a:t>
            </a:r>
            <a:r>
              <a:rPr lang="en-US" spc="-15" dirty="0"/>
              <a:t>a</a:t>
            </a:r>
            <a:r>
              <a:rPr lang="en-US" dirty="0"/>
              <a:t>m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Create purchase order in financial </a:t>
            </a:r>
            <a:r>
              <a:rPr lang="en-US" sz="2800" dirty="0" smtClean="0"/>
              <a:t>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PO is created  by Business Operations in Marketplace which feeds AIS and will feed the CMS the details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9755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dirty="0"/>
              <a:t>4:</a:t>
            </a:r>
            <a:r>
              <a:rPr spc="-20" dirty="0"/>
              <a:t> </a:t>
            </a:r>
            <a:r>
              <a:rPr dirty="0"/>
              <a:t>Des</a:t>
            </a:r>
            <a:r>
              <a:rPr spc="-10" dirty="0"/>
              <a:t>i</a:t>
            </a:r>
            <a:r>
              <a:rPr dirty="0"/>
              <a:t>gn</a:t>
            </a:r>
            <a:r>
              <a:rPr spc="-20" dirty="0"/>
              <a:t> </a:t>
            </a:r>
            <a:r>
              <a:rPr dirty="0"/>
              <a:t>Pha</a:t>
            </a:r>
            <a:r>
              <a:rPr spc="-15" dirty="0"/>
              <a:t>s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mtClean="0"/>
              <a:t>Final PD Training FMD WUSM 6/15/15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23356"/>
            <a:ext cx="79724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smtClean="0"/>
              <a:t>There are no Business Operations tasks in this step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1118</Words>
  <Application>Microsoft Office PowerPoint</Application>
  <PresentationFormat>On-screen Show (4:3)</PresentationFormat>
  <Paragraphs>193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Step 1: Needs Development</vt:lpstr>
      <vt:lpstr>Step 2: Scope Development</vt:lpstr>
      <vt:lpstr>The Business Operations</vt:lpstr>
      <vt:lpstr>Step 2: Scope Development</vt:lpstr>
      <vt:lpstr>   Step 2: Scope Development</vt:lpstr>
      <vt:lpstr>Step 3: Selection of Design Team</vt:lpstr>
      <vt:lpstr>  Step 3: Selection of Design Team</vt:lpstr>
      <vt:lpstr>Step 4: Design Phase</vt:lpstr>
      <vt:lpstr>Step 5: Selection of Contractor</vt:lpstr>
      <vt:lpstr>Step 5: Selection of Contractor</vt:lpstr>
      <vt:lpstr>Step 6: Construction Phase</vt:lpstr>
      <vt:lpstr>Step 6: Construction Phase</vt:lpstr>
      <vt:lpstr>Step 6: Construction Phase</vt:lpstr>
      <vt:lpstr>Step 6: Construction Phase</vt:lpstr>
      <vt:lpstr>Step 7: Transition, Activation and Closeout</vt:lpstr>
      <vt:lpstr>Step 7: Transition, Activation and Closeout</vt:lpstr>
      <vt:lpstr>Wrap Up</vt:lpstr>
      <vt:lpstr>Questions /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sbierman</dc:creator>
  <cp:lastModifiedBy>Gubin, Michelle</cp:lastModifiedBy>
  <cp:revision>22</cp:revision>
  <dcterms:created xsi:type="dcterms:W3CDTF">2015-05-26T14:54:00Z</dcterms:created>
  <dcterms:modified xsi:type="dcterms:W3CDTF">2015-06-15T19:17:45Z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2015-05-26T00:00:00Z</vt:filetime>
  </property>
</Properties>
</file>