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2"/>
  </p:notesMasterIdLst>
  <p:handoutMasterIdLst>
    <p:handoutMasterId r:id="rId23"/>
  </p:handoutMasterIdLst>
  <p:sldIdLst>
    <p:sldId id="367" r:id="rId2"/>
    <p:sldId id="368" r:id="rId3"/>
    <p:sldId id="366" r:id="rId4"/>
    <p:sldId id="341" r:id="rId5"/>
    <p:sldId id="357" r:id="rId6"/>
    <p:sldId id="369" r:id="rId7"/>
    <p:sldId id="358" r:id="rId8"/>
    <p:sldId id="343" r:id="rId9"/>
    <p:sldId id="371" r:id="rId10"/>
    <p:sldId id="372" r:id="rId11"/>
    <p:sldId id="373" r:id="rId12"/>
    <p:sldId id="374" r:id="rId13"/>
    <p:sldId id="375" r:id="rId14"/>
    <p:sldId id="376" r:id="rId15"/>
    <p:sldId id="370" r:id="rId16"/>
    <p:sldId id="345" r:id="rId17"/>
    <p:sldId id="364" r:id="rId18"/>
    <p:sldId id="348" r:id="rId19"/>
    <p:sldId id="336" r:id="rId20"/>
    <p:sldId id="365" r:id="rId21"/>
  </p:sldIdLst>
  <p:sldSz cx="9144000" cy="6858000" type="screen4x3"/>
  <p:notesSz cx="9288463" cy="7007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0000"/>
    <a:srgbClr val="A50021"/>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696" autoAdjust="0"/>
  </p:normalViewPr>
  <p:slideViewPr>
    <p:cSldViewPr snapToGrid="0">
      <p:cViewPr>
        <p:scale>
          <a:sx n="100" d="100"/>
          <a:sy n="100" d="100"/>
        </p:scale>
        <p:origin x="-1944" y="-348"/>
      </p:cViewPr>
      <p:guideLst>
        <p:guide orient="horz" pos="42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114"/>
    </p:cViewPr>
  </p:sorterViewPr>
  <p:notesViewPr>
    <p:cSldViewPr snapToGrid="0">
      <p:cViewPr varScale="1">
        <p:scale>
          <a:sx n="77" d="100"/>
          <a:sy n="77" d="100"/>
        </p:scale>
        <p:origin x="-1584" y="-102"/>
      </p:cViewPr>
      <p:guideLst>
        <p:guide orient="horz" pos="2207"/>
        <p:guide pos="29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CFD25-157D-413A-9775-B718C39B166A}"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3AC0CE1E-DE1B-4681-87A3-1FAF6B7DDD21}">
      <dgm:prSet phldrT="[Text]"/>
      <dgm:spPr>
        <a:gradFill flip="none" rotWithShape="1">
          <a:gsLst>
            <a:gs pos="0">
              <a:srgbClr val="990000">
                <a:shade val="30000"/>
                <a:satMod val="115000"/>
              </a:srgbClr>
            </a:gs>
            <a:gs pos="50000">
              <a:srgbClr val="990000">
                <a:shade val="67500"/>
                <a:satMod val="115000"/>
              </a:srgbClr>
            </a:gs>
            <a:gs pos="100000">
              <a:srgbClr val="990000">
                <a:shade val="100000"/>
                <a:satMod val="115000"/>
              </a:srgb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smtClean="0">
              <a:solidFill>
                <a:schemeClr val="bg1">
                  <a:lumMod val="95000"/>
                </a:schemeClr>
              </a:solidFill>
            </a:rPr>
            <a:t>Activation and Transition</a:t>
          </a:r>
          <a:endParaRPr lang="en-US" dirty="0">
            <a:solidFill>
              <a:schemeClr val="bg1">
                <a:lumMod val="95000"/>
              </a:schemeClr>
            </a:solidFill>
          </a:endParaRPr>
        </a:p>
      </dgm:t>
    </dgm:pt>
    <dgm:pt modelId="{BA44E476-BEE8-4A33-A5F7-0E7711853270}" type="parTrans" cxnId="{1A0B81B2-61BA-4B1A-88D6-427354F8B7F9}">
      <dgm:prSet/>
      <dgm:spPr/>
      <dgm:t>
        <a:bodyPr/>
        <a:lstStyle/>
        <a:p>
          <a:endParaRPr lang="en-US"/>
        </a:p>
      </dgm:t>
    </dgm:pt>
    <dgm:pt modelId="{1B578678-ED1C-4611-860B-CC15531A5834}" type="sibTrans" cxnId="{1A0B81B2-61BA-4B1A-88D6-427354F8B7F9}">
      <dgm:prSet/>
      <dgm:spPr/>
      <dgm:t>
        <a:bodyPr/>
        <a:lstStyle/>
        <a:p>
          <a:endParaRPr lang="en-US"/>
        </a:p>
      </dgm:t>
    </dgm:pt>
    <dgm:pt modelId="{0AFDC50E-6BCA-46FE-A0C9-2BDD1D0180E8}">
      <dgm:prSet phldrT="[Text]"/>
      <dgm:spPr>
        <a:gradFill flip="none" rotWithShape="0">
          <a:gsLst>
            <a:gs pos="0">
              <a:srgbClr val="990000">
                <a:shade val="30000"/>
                <a:satMod val="115000"/>
              </a:srgbClr>
            </a:gs>
            <a:gs pos="50000">
              <a:srgbClr val="990000">
                <a:shade val="67500"/>
                <a:satMod val="115000"/>
              </a:srgbClr>
            </a:gs>
            <a:gs pos="100000">
              <a:srgbClr val="990000">
                <a:shade val="100000"/>
                <a:satMod val="115000"/>
              </a:srgbClr>
            </a:gs>
          </a:gsLst>
          <a:lin ang="27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smtClean="0">
              <a:solidFill>
                <a:schemeClr val="bg1"/>
              </a:solidFill>
            </a:rPr>
            <a:t>Closeout</a:t>
          </a:r>
          <a:endParaRPr lang="en-US" dirty="0">
            <a:solidFill>
              <a:schemeClr val="bg1"/>
            </a:solidFill>
          </a:endParaRPr>
        </a:p>
      </dgm:t>
    </dgm:pt>
    <dgm:pt modelId="{FBD79B28-D404-4BE8-9420-17F61EED0044}" type="parTrans" cxnId="{54B90604-29D4-431B-9A70-4D6BC3695EC6}">
      <dgm:prSet/>
      <dgm:spPr/>
      <dgm:t>
        <a:bodyPr/>
        <a:lstStyle/>
        <a:p>
          <a:endParaRPr lang="en-US"/>
        </a:p>
      </dgm:t>
    </dgm:pt>
    <dgm:pt modelId="{F408F0D6-276D-4A08-A5A6-35E8082B93B6}" type="sibTrans" cxnId="{54B90604-29D4-431B-9A70-4D6BC3695EC6}">
      <dgm:prSet/>
      <dgm:spPr/>
      <dgm:t>
        <a:bodyPr/>
        <a:lstStyle/>
        <a:p>
          <a:endParaRPr lang="en-US"/>
        </a:p>
      </dgm:t>
    </dgm:pt>
    <dgm:pt modelId="{58A354E6-F7AC-4680-9FBA-15D7E2551906}">
      <dgm:prSet phldrT="[Text]"/>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solidFill>
                <a:schemeClr val="tx1"/>
              </a:solidFill>
            </a:rPr>
            <a:t>Final Payments</a:t>
          </a:r>
        </a:p>
        <a:p>
          <a:r>
            <a:rPr lang="en-US" dirty="0">
              <a:solidFill>
                <a:schemeClr val="tx1"/>
              </a:solidFill>
            </a:rPr>
            <a:t>&amp; Project </a:t>
          </a:r>
          <a:r>
            <a:rPr lang="en-US" dirty="0" smtClean="0">
              <a:solidFill>
                <a:schemeClr val="tx1"/>
              </a:solidFill>
            </a:rPr>
            <a:t>Closeout</a:t>
          </a:r>
          <a:endParaRPr lang="en-US" dirty="0">
            <a:solidFill>
              <a:schemeClr val="tx1"/>
            </a:solidFill>
          </a:endParaRPr>
        </a:p>
      </dgm:t>
    </dgm:pt>
    <dgm:pt modelId="{C8102BB3-9642-4E56-881E-7019DADF0470}" type="parTrans" cxnId="{6C760432-72DB-4FA0-944E-106C0F05BC65}">
      <dgm:prSet/>
      <dgm:spPr/>
      <dgm:t>
        <a:bodyPr/>
        <a:lstStyle/>
        <a:p>
          <a:endParaRPr lang="en-US"/>
        </a:p>
      </dgm:t>
    </dgm:pt>
    <dgm:pt modelId="{F5725A0E-CD94-4E41-A558-A71000A9B64B}" type="sibTrans" cxnId="{6C760432-72DB-4FA0-944E-106C0F05BC65}">
      <dgm:prSet/>
      <dgm:spPr/>
      <dgm:t>
        <a:bodyPr/>
        <a:lstStyle/>
        <a:p>
          <a:endParaRPr lang="en-US"/>
        </a:p>
      </dgm:t>
    </dgm:pt>
    <dgm:pt modelId="{DB729775-0773-4F09-84A8-6ACDC9C4C2B9}">
      <dgm:prSet phldrT="[Text]"/>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solidFill>
                <a:schemeClr val="tx1"/>
              </a:solidFill>
            </a:rPr>
            <a:t>Substantial </a:t>
          </a:r>
          <a:r>
            <a:rPr lang="en-US" dirty="0" smtClean="0">
              <a:solidFill>
                <a:schemeClr val="tx1"/>
              </a:solidFill>
            </a:rPr>
            <a:t>Completion </a:t>
          </a:r>
          <a:r>
            <a:rPr lang="en-US" dirty="0">
              <a:solidFill>
                <a:schemeClr val="tx1"/>
              </a:solidFill>
            </a:rPr>
            <a:t>&amp; </a:t>
          </a:r>
          <a:r>
            <a:rPr lang="en-US" dirty="0" smtClean="0">
              <a:solidFill>
                <a:schemeClr val="tx1"/>
              </a:solidFill>
            </a:rPr>
            <a:t>Occupancy</a:t>
          </a:r>
          <a:endParaRPr lang="en-US" dirty="0">
            <a:solidFill>
              <a:schemeClr val="tx1"/>
            </a:solidFill>
          </a:endParaRPr>
        </a:p>
      </dgm:t>
    </dgm:pt>
    <dgm:pt modelId="{038AF3D3-1F8D-42BA-B1B7-B6493440E8FC}" type="parTrans" cxnId="{2A9D4C68-3F8B-4866-A6E6-206C3769372B}">
      <dgm:prSet/>
      <dgm:spPr/>
      <dgm:t>
        <a:bodyPr/>
        <a:lstStyle/>
        <a:p>
          <a:endParaRPr lang="en-US"/>
        </a:p>
      </dgm:t>
    </dgm:pt>
    <dgm:pt modelId="{63C84DA1-37A7-4226-B5B8-ABD82DA864BC}" type="sibTrans" cxnId="{2A9D4C68-3F8B-4866-A6E6-206C3769372B}">
      <dgm:prSet/>
      <dgm:spPr/>
      <dgm:t>
        <a:bodyPr/>
        <a:lstStyle/>
        <a:p>
          <a:endParaRPr lang="en-US"/>
        </a:p>
      </dgm:t>
    </dgm:pt>
    <dgm:pt modelId="{FF8EAD31-8D16-4948-BA9C-54FD85F08912}">
      <dgm:prSet phldrT="[Text]"/>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solidFill>
                <a:schemeClr val="tx1"/>
              </a:solidFill>
            </a:rPr>
            <a:t>Record </a:t>
          </a:r>
          <a:r>
            <a:rPr lang="en-US" dirty="0" smtClean="0">
              <a:solidFill>
                <a:schemeClr val="tx1"/>
              </a:solidFill>
            </a:rPr>
            <a:t>Documents</a:t>
          </a:r>
          <a:endParaRPr lang="en-US" dirty="0">
            <a:solidFill>
              <a:schemeClr val="tx1"/>
            </a:solidFill>
          </a:endParaRPr>
        </a:p>
      </dgm:t>
    </dgm:pt>
    <dgm:pt modelId="{1D777B5F-C9AF-420D-8AA7-00771E2D4006}" type="parTrans" cxnId="{75298ADF-3A83-4543-BF3D-6DF68AC0BBF3}">
      <dgm:prSet/>
      <dgm:spPr/>
      <dgm:t>
        <a:bodyPr/>
        <a:lstStyle/>
        <a:p>
          <a:endParaRPr lang="en-US"/>
        </a:p>
      </dgm:t>
    </dgm:pt>
    <dgm:pt modelId="{96BEEDE0-7753-4700-AF88-998B6203D3EF}" type="sibTrans" cxnId="{75298ADF-3A83-4543-BF3D-6DF68AC0BBF3}">
      <dgm:prSet/>
      <dgm:spPr/>
      <dgm:t>
        <a:bodyPr/>
        <a:lstStyle/>
        <a:p>
          <a:endParaRPr lang="en-US"/>
        </a:p>
      </dgm:t>
    </dgm:pt>
    <dgm:pt modelId="{38FED7CC-23F8-4DC7-9714-21081A876CA0}">
      <dgm:prSet phldrT="[Text]"/>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solidFill>
                <a:schemeClr val="tx1"/>
              </a:solidFill>
            </a:rPr>
            <a:t>Validate Final Deliverables</a:t>
          </a:r>
        </a:p>
      </dgm:t>
    </dgm:pt>
    <dgm:pt modelId="{831271A1-18DA-4B7D-907E-E9F3BB632514}" type="sibTrans" cxnId="{EDAD57EE-1700-4EBB-8020-DA5525ECBCD4}">
      <dgm:prSet/>
      <dgm:spPr/>
      <dgm:t>
        <a:bodyPr/>
        <a:lstStyle/>
        <a:p>
          <a:endParaRPr lang="en-US"/>
        </a:p>
      </dgm:t>
    </dgm:pt>
    <dgm:pt modelId="{83A178DC-F6E1-4BA2-998D-20711B1F3A99}" type="parTrans" cxnId="{EDAD57EE-1700-4EBB-8020-DA5525ECBCD4}">
      <dgm:prSet/>
      <dgm:spPr/>
      <dgm:t>
        <a:bodyPr/>
        <a:lstStyle/>
        <a:p>
          <a:endParaRPr lang="en-US"/>
        </a:p>
      </dgm:t>
    </dgm:pt>
    <dgm:pt modelId="{85B50251-E411-4414-A48F-E5E7ABA4595E}">
      <dgm:prSet phldrT="[Text]"/>
      <dgm:spPr>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a:solidFill>
                <a:schemeClr val="tx1"/>
              </a:solidFill>
            </a:rPr>
            <a:t>Customer Transition Plan</a:t>
          </a:r>
        </a:p>
      </dgm:t>
    </dgm:pt>
    <dgm:pt modelId="{596DEAEE-89FA-47BF-AC54-4F2B6E175D83}" type="sibTrans" cxnId="{341054EB-ADB2-42A8-BE02-2A87707C92BC}">
      <dgm:prSet/>
      <dgm:spPr/>
      <dgm:t>
        <a:bodyPr/>
        <a:lstStyle/>
        <a:p>
          <a:endParaRPr lang="en-US"/>
        </a:p>
      </dgm:t>
    </dgm:pt>
    <dgm:pt modelId="{005A8A90-5E05-464C-AF82-9633223FB3DA}" type="parTrans" cxnId="{341054EB-ADB2-42A8-BE02-2A87707C92BC}">
      <dgm:prSet/>
      <dgm:spPr/>
      <dgm:t>
        <a:bodyPr/>
        <a:lstStyle/>
        <a:p>
          <a:endParaRPr lang="en-US"/>
        </a:p>
      </dgm:t>
    </dgm:pt>
    <dgm:pt modelId="{F80607D1-0B04-44CA-A293-9DEEACEB039E}" type="pres">
      <dgm:prSet presAssocID="{D57CFD25-157D-413A-9775-B718C39B166A}" presName="outerComposite" presStyleCnt="0">
        <dgm:presLayoutVars>
          <dgm:chMax val="2"/>
          <dgm:animLvl val="lvl"/>
          <dgm:resizeHandles val="exact"/>
        </dgm:presLayoutVars>
      </dgm:prSet>
      <dgm:spPr/>
      <dgm:t>
        <a:bodyPr/>
        <a:lstStyle/>
        <a:p>
          <a:endParaRPr lang="en-US"/>
        </a:p>
      </dgm:t>
    </dgm:pt>
    <dgm:pt modelId="{265AF104-5BEA-401D-9E92-03D99083BC5F}" type="pres">
      <dgm:prSet presAssocID="{D57CFD25-157D-413A-9775-B718C39B166A}" presName="dummyMaxCanvas" presStyleCnt="0"/>
      <dgm:spPr/>
    </dgm:pt>
    <dgm:pt modelId="{3626841E-8643-4B5A-9796-E8F68E187E39}" type="pres">
      <dgm:prSet presAssocID="{D57CFD25-157D-413A-9775-B718C39B166A}" presName="parentComposite" presStyleCnt="0"/>
      <dgm:spPr/>
    </dgm:pt>
    <dgm:pt modelId="{10A23192-C5A7-4B4B-A2D3-D4283CC38D25}" type="pres">
      <dgm:prSet presAssocID="{D57CFD25-157D-413A-9775-B718C39B166A}" presName="parent1" presStyleLbl="alignAccFollowNode1" presStyleIdx="0" presStyleCnt="4">
        <dgm:presLayoutVars>
          <dgm:chMax val="4"/>
        </dgm:presLayoutVars>
      </dgm:prSet>
      <dgm:spPr/>
      <dgm:t>
        <a:bodyPr/>
        <a:lstStyle/>
        <a:p>
          <a:endParaRPr lang="en-US"/>
        </a:p>
      </dgm:t>
    </dgm:pt>
    <dgm:pt modelId="{30F72592-9AF6-4C56-BF04-3A9C047E079F}" type="pres">
      <dgm:prSet presAssocID="{D57CFD25-157D-413A-9775-B718C39B166A}" presName="parent2" presStyleLbl="alignAccFollowNode1" presStyleIdx="1" presStyleCnt="4" custLinFactNeighborX="2480" custLinFactNeighborY="-4464">
        <dgm:presLayoutVars>
          <dgm:chMax val="4"/>
        </dgm:presLayoutVars>
      </dgm:prSet>
      <dgm:spPr/>
      <dgm:t>
        <a:bodyPr/>
        <a:lstStyle/>
        <a:p>
          <a:endParaRPr lang="en-US"/>
        </a:p>
      </dgm:t>
    </dgm:pt>
    <dgm:pt modelId="{533EDD3C-E0ED-46A5-B396-8C696825374C}" type="pres">
      <dgm:prSet presAssocID="{D57CFD25-157D-413A-9775-B718C39B166A}" presName="childrenComposite" presStyleCnt="0"/>
      <dgm:spPr/>
    </dgm:pt>
    <dgm:pt modelId="{33470505-3884-43C8-828B-01A660E92208}" type="pres">
      <dgm:prSet presAssocID="{D57CFD25-157D-413A-9775-B718C39B166A}" presName="dummyMaxCanvas_ChildArea" presStyleCnt="0"/>
      <dgm:spPr/>
    </dgm:pt>
    <dgm:pt modelId="{76D4A7F9-F9C9-4621-8100-EFB51D937F84}" type="pres">
      <dgm:prSet presAssocID="{D57CFD25-157D-413A-9775-B718C39B166A}" presName="fulcrum" presStyleLbl="alignAccFollowNode1" presStyleIdx="2" presStyleCnt="4"/>
      <dgm:spPr>
        <a:solidFill>
          <a:schemeClr val="tx2">
            <a:lumMod val="75000"/>
            <a:lumOff val="25000"/>
            <a:alpha val="90000"/>
          </a:schemeClr>
        </a:solidFill>
      </dgm:spPr>
      <dgm:t>
        <a:bodyPr/>
        <a:lstStyle/>
        <a:p>
          <a:endParaRPr lang="en-US"/>
        </a:p>
      </dgm:t>
    </dgm:pt>
    <dgm:pt modelId="{788A9F52-BA9D-4CDF-B0CA-7217692ECF20}" type="pres">
      <dgm:prSet presAssocID="{D57CFD25-157D-413A-9775-B718C39B166A}" presName="balance_23" presStyleLbl="alignAccFollowNode1" presStyleIdx="3" presStyleCnt="4">
        <dgm:presLayoutVars>
          <dgm:bulletEnabled val="1"/>
        </dgm:presLayoutVars>
      </dgm:prSet>
      <dgm:spPr>
        <a:solidFill>
          <a:schemeClr val="tx2">
            <a:lumMod val="75000"/>
            <a:lumOff val="25000"/>
            <a:alpha val="90000"/>
          </a:schemeClr>
        </a:solidFill>
      </dgm:spPr>
      <dgm:t>
        <a:bodyPr/>
        <a:lstStyle/>
        <a:p>
          <a:endParaRPr lang="en-US"/>
        </a:p>
      </dgm:t>
    </dgm:pt>
    <dgm:pt modelId="{813F3EEC-BA71-4DB0-8A42-8761D40E98D4}" type="pres">
      <dgm:prSet presAssocID="{D57CFD25-157D-413A-9775-B718C39B166A}" presName="right_23_1" presStyleLbl="node1" presStyleIdx="0" presStyleCnt="5">
        <dgm:presLayoutVars>
          <dgm:bulletEnabled val="1"/>
        </dgm:presLayoutVars>
      </dgm:prSet>
      <dgm:spPr/>
      <dgm:t>
        <a:bodyPr/>
        <a:lstStyle/>
        <a:p>
          <a:endParaRPr lang="en-US"/>
        </a:p>
      </dgm:t>
    </dgm:pt>
    <dgm:pt modelId="{77FB14F5-0B69-4786-AC4D-B44E611DA35F}" type="pres">
      <dgm:prSet presAssocID="{D57CFD25-157D-413A-9775-B718C39B166A}" presName="right_23_2" presStyleLbl="node1" presStyleIdx="1" presStyleCnt="5">
        <dgm:presLayoutVars>
          <dgm:bulletEnabled val="1"/>
        </dgm:presLayoutVars>
      </dgm:prSet>
      <dgm:spPr/>
      <dgm:t>
        <a:bodyPr/>
        <a:lstStyle/>
        <a:p>
          <a:endParaRPr lang="en-US"/>
        </a:p>
      </dgm:t>
    </dgm:pt>
    <dgm:pt modelId="{1B2D764D-3C5E-4F99-AED9-692F3B128C91}" type="pres">
      <dgm:prSet presAssocID="{D57CFD25-157D-413A-9775-B718C39B166A}" presName="right_23_3" presStyleLbl="node1" presStyleIdx="2" presStyleCnt="5">
        <dgm:presLayoutVars>
          <dgm:bulletEnabled val="1"/>
        </dgm:presLayoutVars>
      </dgm:prSet>
      <dgm:spPr/>
      <dgm:t>
        <a:bodyPr/>
        <a:lstStyle/>
        <a:p>
          <a:endParaRPr lang="en-US"/>
        </a:p>
      </dgm:t>
    </dgm:pt>
    <dgm:pt modelId="{38C3DBA1-542D-48B4-8301-17F927ABB254}" type="pres">
      <dgm:prSet presAssocID="{D57CFD25-157D-413A-9775-B718C39B166A}" presName="left_23_1" presStyleLbl="node1" presStyleIdx="3" presStyleCnt="5">
        <dgm:presLayoutVars>
          <dgm:bulletEnabled val="1"/>
        </dgm:presLayoutVars>
      </dgm:prSet>
      <dgm:spPr/>
      <dgm:t>
        <a:bodyPr/>
        <a:lstStyle/>
        <a:p>
          <a:endParaRPr lang="en-US"/>
        </a:p>
      </dgm:t>
    </dgm:pt>
    <dgm:pt modelId="{A62988C2-824F-40C4-BBEA-A95019F35F16}" type="pres">
      <dgm:prSet presAssocID="{D57CFD25-157D-413A-9775-B718C39B166A}" presName="left_23_2" presStyleLbl="node1" presStyleIdx="4" presStyleCnt="5">
        <dgm:presLayoutVars>
          <dgm:bulletEnabled val="1"/>
        </dgm:presLayoutVars>
      </dgm:prSet>
      <dgm:spPr/>
      <dgm:t>
        <a:bodyPr/>
        <a:lstStyle/>
        <a:p>
          <a:endParaRPr lang="en-US"/>
        </a:p>
      </dgm:t>
    </dgm:pt>
  </dgm:ptLst>
  <dgm:cxnLst>
    <dgm:cxn modelId="{C66F0B2E-BA4E-46C1-8EA3-3DA5FF43CB30}" type="presOf" srcId="{38FED7CC-23F8-4DC7-9714-21081A876CA0}" destId="{38C3DBA1-542D-48B4-8301-17F927ABB254}" srcOrd="0" destOrd="0" presId="urn:microsoft.com/office/officeart/2005/8/layout/balance1"/>
    <dgm:cxn modelId="{8EF1F9F3-E5C4-4E87-96AA-C1DE134BABCF}" type="presOf" srcId="{FF8EAD31-8D16-4948-BA9C-54FD85F08912}" destId="{1B2D764D-3C5E-4F99-AED9-692F3B128C91}" srcOrd="0" destOrd="0" presId="urn:microsoft.com/office/officeart/2005/8/layout/balance1"/>
    <dgm:cxn modelId="{1A0B81B2-61BA-4B1A-88D6-427354F8B7F9}" srcId="{D57CFD25-157D-413A-9775-B718C39B166A}" destId="{3AC0CE1E-DE1B-4681-87A3-1FAF6B7DDD21}" srcOrd="0" destOrd="0" parTransId="{BA44E476-BEE8-4A33-A5F7-0E7711853270}" sibTransId="{1B578678-ED1C-4611-860B-CC15531A5834}"/>
    <dgm:cxn modelId="{341054EB-ADB2-42A8-BE02-2A87707C92BC}" srcId="{3AC0CE1E-DE1B-4681-87A3-1FAF6B7DDD21}" destId="{85B50251-E411-4414-A48F-E5E7ABA4595E}" srcOrd="1" destOrd="0" parTransId="{005A8A90-5E05-464C-AF82-9633223FB3DA}" sibTransId="{596DEAEE-89FA-47BF-AC54-4F2B6E175D83}"/>
    <dgm:cxn modelId="{54B90604-29D4-431B-9A70-4D6BC3695EC6}" srcId="{D57CFD25-157D-413A-9775-B718C39B166A}" destId="{0AFDC50E-6BCA-46FE-A0C9-2BDD1D0180E8}" srcOrd="1" destOrd="0" parTransId="{FBD79B28-D404-4BE8-9420-17F61EED0044}" sibTransId="{F408F0D6-276D-4A08-A5A6-35E8082B93B6}"/>
    <dgm:cxn modelId="{2997F669-E2D2-4B69-8657-B01F2346D604}" type="presOf" srcId="{3AC0CE1E-DE1B-4681-87A3-1FAF6B7DDD21}" destId="{10A23192-C5A7-4B4B-A2D3-D4283CC38D25}" srcOrd="0" destOrd="0" presId="urn:microsoft.com/office/officeart/2005/8/layout/balance1"/>
    <dgm:cxn modelId="{61532618-E459-4423-832A-32C0D6608359}" type="presOf" srcId="{D57CFD25-157D-413A-9775-B718C39B166A}" destId="{F80607D1-0B04-44CA-A293-9DEEACEB039E}" srcOrd="0" destOrd="0" presId="urn:microsoft.com/office/officeart/2005/8/layout/balance1"/>
    <dgm:cxn modelId="{EDAD57EE-1700-4EBB-8020-DA5525ECBCD4}" srcId="{3AC0CE1E-DE1B-4681-87A3-1FAF6B7DDD21}" destId="{38FED7CC-23F8-4DC7-9714-21081A876CA0}" srcOrd="0" destOrd="0" parTransId="{83A178DC-F6E1-4BA2-998D-20711B1F3A99}" sibTransId="{831271A1-18DA-4B7D-907E-E9F3BB632514}"/>
    <dgm:cxn modelId="{719CA679-82CF-45FE-8C8E-DE8115E6E3CD}" type="presOf" srcId="{0AFDC50E-6BCA-46FE-A0C9-2BDD1D0180E8}" destId="{30F72592-9AF6-4C56-BF04-3A9C047E079F}" srcOrd="0" destOrd="0" presId="urn:microsoft.com/office/officeart/2005/8/layout/balance1"/>
    <dgm:cxn modelId="{2A9D4C68-3F8B-4866-A6E6-206C3769372B}" srcId="{0AFDC50E-6BCA-46FE-A0C9-2BDD1D0180E8}" destId="{DB729775-0773-4F09-84A8-6ACDC9C4C2B9}" srcOrd="1" destOrd="0" parTransId="{038AF3D3-1F8D-42BA-B1B7-B6493440E8FC}" sibTransId="{63C84DA1-37A7-4226-B5B8-ABD82DA864BC}"/>
    <dgm:cxn modelId="{8D7F15DC-F627-41D3-968C-F73D94C79EAC}" type="presOf" srcId="{85B50251-E411-4414-A48F-E5E7ABA4595E}" destId="{A62988C2-824F-40C4-BBEA-A95019F35F16}" srcOrd="0" destOrd="0" presId="urn:microsoft.com/office/officeart/2005/8/layout/balance1"/>
    <dgm:cxn modelId="{742F8DC3-8B6C-4722-BBAA-14F7A26B2E36}" type="presOf" srcId="{DB729775-0773-4F09-84A8-6ACDC9C4C2B9}" destId="{77FB14F5-0B69-4786-AC4D-B44E611DA35F}" srcOrd="0" destOrd="0" presId="urn:microsoft.com/office/officeart/2005/8/layout/balance1"/>
    <dgm:cxn modelId="{75298ADF-3A83-4543-BF3D-6DF68AC0BBF3}" srcId="{0AFDC50E-6BCA-46FE-A0C9-2BDD1D0180E8}" destId="{FF8EAD31-8D16-4948-BA9C-54FD85F08912}" srcOrd="2" destOrd="0" parTransId="{1D777B5F-C9AF-420D-8AA7-00771E2D4006}" sibTransId="{96BEEDE0-7753-4700-AF88-998B6203D3EF}"/>
    <dgm:cxn modelId="{6C760432-72DB-4FA0-944E-106C0F05BC65}" srcId="{0AFDC50E-6BCA-46FE-A0C9-2BDD1D0180E8}" destId="{58A354E6-F7AC-4680-9FBA-15D7E2551906}" srcOrd="0" destOrd="0" parTransId="{C8102BB3-9642-4E56-881E-7019DADF0470}" sibTransId="{F5725A0E-CD94-4E41-A558-A71000A9B64B}"/>
    <dgm:cxn modelId="{1B7BEFC5-12AF-4C61-9DD0-C82B74B5A01C}" type="presOf" srcId="{58A354E6-F7AC-4680-9FBA-15D7E2551906}" destId="{813F3EEC-BA71-4DB0-8A42-8761D40E98D4}" srcOrd="0" destOrd="0" presId="urn:microsoft.com/office/officeart/2005/8/layout/balance1"/>
    <dgm:cxn modelId="{91299798-9208-4813-91AD-AC326272F577}" type="presParOf" srcId="{F80607D1-0B04-44CA-A293-9DEEACEB039E}" destId="{265AF104-5BEA-401D-9E92-03D99083BC5F}" srcOrd="0" destOrd="0" presId="urn:microsoft.com/office/officeart/2005/8/layout/balance1"/>
    <dgm:cxn modelId="{785EDFC8-CDFC-45DF-93A3-7ED0427E5BDC}" type="presParOf" srcId="{F80607D1-0B04-44CA-A293-9DEEACEB039E}" destId="{3626841E-8643-4B5A-9796-E8F68E187E39}" srcOrd="1" destOrd="0" presId="urn:microsoft.com/office/officeart/2005/8/layout/balance1"/>
    <dgm:cxn modelId="{36757977-D23F-4358-ACA0-A023D5E311C7}" type="presParOf" srcId="{3626841E-8643-4B5A-9796-E8F68E187E39}" destId="{10A23192-C5A7-4B4B-A2D3-D4283CC38D25}" srcOrd="0" destOrd="0" presId="urn:microsoft.com/office/officeart/2005/8/layout/balance1"/>
    <dgm:cxn modelId="{965F8147-0FA3-4AD0-8D11-7BF2DF6F1006}" type="presParOf" srcId="{3626841E-8643-4B5A-9796-E8F68E187E39}" destId="{30F72592-9AF6-4C56-BF04-3A9C047E079F}" srcOrd="1" destOrd="0" presId="urn:microsoft.com/office/officeart/2005/8/layout/balance1"/>
    <dgm:cxn modelId="{3C36500B-ED9D-4F02-AA12-C69B60C82A1A}" type="presParOf" srcId="{F80607D1-0B04-44CA-A293-9DEEACEB039E}" destId="{533EDD3C-E0ED-46A5-B396-8C696825374C}" srcOrd="2" destOrd="0" presId="urn:microsoft.com/office/officeart/2005/8/layout/balance1"/>
    <dgm:cxn modelId="{C61A5DEB-8F48-4EC1-B486-4C9FF869EA72}" type="presParOf" srcId="{533EDD3C-E0ED-46A5-B396-8C696825374C}" destId="{33470505-3884-43C8-828B-01A660E92208}" srcOrd="0" destOrd="0" presId="urn:microsoft.com/office/officeart/2005/8/layout/balance1"/>
    <dgm:cxn modelId="{DE50EDCC-4F76-440E-8285-136FB1FCC9D5}" type="presParOf" srcId="{533EDD3C-E0ED-46A5-B396-8C696825374C}" destId="{76D4A7F9-F9C9-4621-8100-EFB51D937F84}" srcOrd="1" destOrd="0" presId="urn:microsoft.com/office/officeart/2005/8/layout/balance1"/>
    <dgm:cxn modelId="{A72B1760-BDDF-485A-BAB9-A2AD44422675}" type="presParOf" srcId="{533EDD3C-E0ED-46A5-B396-8C696825374C}" destId="{788A9F52-BA9D-4CDF-B0CA-7217692ECF20}" srcOrd="2" destOrd="0" presId="urn:microsoft.com/office/officeart/2005/8/layout/balance1"/>
    <dgm:cxn modelId="{F705E14E-8F2C-4E99-BD3D-C2751310F352}" type="presParOf" srcId="{533EDD3C-E0ED-46A5-B396-8C696825374C}" destId="{813F3EEC-BA71-4DB0-8A42-8761D40E98D4}" srcOrd="3" destOrd="0" presId="urn:microsoft.com/office/officeart/2005/8/layout/balance1"/>
    <dgm:cxn modelId="{0C298A12-BBD2-43BA-8F6A-C729B27E4B80}" type="presParOf" srcId="{533EDD3C-E0ED-46A5-B396-8C696825374C}" destId="{77FB14F5-0B69-4786-AC4D-B44E611DA35F}" srcOrd="4" destOrd="0" presId="urn:microsoft.com/office/officeart/2005/8/layout/balance1"/>
    <dgm:cxn modelId="{3982BD5B-B62C-4A3A-99E2-E4DCD5E4369A}" type="presParOf" srcId="{533EDD3C-E0ED-46A5-B396-8C696825374C}" destId="{1B2D764D-3C5E-4F99-AED9-692F3B128C91}" srcOrd="5" destOrd="0" presId="urn:microsoft.com/office/officeart/2005/8/layout/balance1"/>
    <dgm:cxn modelId="{DB0FAA9F-68F2-48A0-AEE4-E65AFC9E5AB8}" type="presParOf" srcId="{533EDD3C-E0ED-46A5-B396-8C696825374C}" destId="{38C3DBA1-542D-48B4-8301-17F927ABB254}" srcOrd="6" destOrd="0" presId="urn:microsoft.com/office/officeart/2005/8/layout/balance1"/>
    <dgm:cxn modelId="{233BBD77-0BFC-49BE-8F44-C9A8B0B5D9C2}" type="presParOf" srcId="{533EDD3C-E0ED-46A5-B396-8C696825374C}" destId="{A62988C2-824F-40C4-BBEA-A95019F35F16}"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A23192-C5A7-4B4B-A2D3-D4283CC38D25}">
      <dsp:nvSpPr>
        <dsp:cNvPr id="0" name=""/>
        <dsp:cNvSpPr/>
      </dsp:nvSpPr>
      <dsp:spPr>
        <a:xfrm>
          <a:off x="1481093" y="0"/>
          <a:ext cx="1852715" cy="1029286"/>
        </a:xfrm>
        <a:prstGeom prst="roundRect">
          <a:avLst>
            <a:gd name="adj" fmla="val 10000"/>
          </a:avLst>
        </a:prstGeom>
        <a:gradFill flip="none" rotWithShape="1">
          <a:gsLst>
            <a:gs pos="0">
              <a:srgbClr val="990000">
                <a:shade val="30000"/>
                <a:satMod val="115000"/>
              </a:srgbClr>
            </a:gs>
            <a:gs pos="50000">
              <a:srgbClr val="990000">
                <a:shade val="67500"/>
                <a:satMod val="115000"/>
              </a:srgbClr>
            </a:gs>
            <a:gs pos="100000">
              <a:srgbClr val="990000">
                <a:shade val="100000"/>
                <a:satMod val="115000"/>
              </a:srgbClr>
            </a:gs>
          </a:gsLst>
          <a:lin ang="2700000" scaled="1"/>
          <a:tileRect/>
        </a:gra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lumMod val="95000"/>
                </a:schemeClr>
              </a:solidFill>
            </a:rPr>
            <a:t>Activation and Transition</a:t>
          </a:r>
          <a:endParaRPr lang="en-US" sz="2000" kern="1200" dirty="0">
            <a:solidFill>
              <a:schemeClr val="bg1">
                <a:lumMod val="95000"/>
              </a:schemeClr>
            </a:solidFill>
          </a:endParaRPr>
        </a:p>
      </dsp:txBody>
      <dsp:txXfrm>
        <a:off x="1511240" y="30147"/>
        <a:ext cx="1792421" cy="968992"/>
      </dsp:txXfrm>
    </dsp:sp>
    <dsp:sp modelId="{30F72592-9AF6-4C56-BF04-3A9C047E079F}">
      <dsp:nvSpPr>
        <dsp:cNvPr id="0" name=""/>
        <dsp:cNvSpPr/>
      </dsp:nvSpPr>
      <dsp:spPr>
        <a:xfrm>
          <a:off x="4203184" y="0"/>
          <a:ext cx="1852715" cy="1029286"/>
        </a:xfrm>
        <a:prstGeom prst="roundRect">
          <a:avLst>
            <a:gd name="adj" fmla="val 10000"/>
          </a:avLst>
        </a:prstGeom>
        <a:gradFill flip="none" rotWithShape="0">
          <a:gsLst>
            <a:gs pos="0">
              <a:srgbClr val="990000">
                <a:shade val="30000"/>
                <a:satMod val="115000"/>
              </a:srgbClr>
            </a:gs>
            <a:gs pos="50000">
              <a:srgbClr val="990000">
                <a:shade val="67500"/>
                <a:satMod val="115000"/>
              </a:srgbClr>
            </a:gs>
            <a:gs pos="100000">
              <a:srgbClr val="990000">
                <a:shade val="100000"/>
                <a:satMod val="115000"/>
              </a:srgbClr>
            </a:gs>
          </a:gsLst>
          <a:lin ang="2700000" scaled="1"/>
          <a:tileRect/>
        </a:gra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Closeout</a:t>
          </a:r>
          <a:endParaRPr lang="en-US" sz="2000" kern="1200" dirty="0">
            <a:solidFill>
              <a:schemeClr val="bg1"/>
            </a:solidFill>
          </a:endParaRPr>
        </a:p>
      </dsp:txBody>
      <dsp:txXfrm>
        <a:off x="4233331" y="30147"/>
        <a:ext cx="1792421" cy="968992"/>
      </dsp:txXfrm>
    </dsp:sp>
    <dsp:sp modelId="{76D4A7F9-F9C9-4621-8100-EFB51D937F84}">
      <dsp:nvSpPr>
        <dsp:cNvPr id="0" name=""/>
        <dsp:cNvSpPr/>
      </dsp:nvSpPr>
      <dsp:spPr>
        <a:xfrm>
          <a:off x="3359540" y="4374466"/>
          <a:ext cx="771964" cy="771964"/>
        </a:xfrm>
        <a:prstGeom prst="triangle">
          <a:avLst/>
        </a:prstGeom>
        <a:solidFill>
          <a:schemeClr val="tx2">
            <a:lumMod val="75000"/>
            <a:lumOff val="2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A9F52-BA9D-4CDF-B0CA-7217692ECF20}">
      <dsp:nvSpPr>
        <dsp:cNvPr id="0" name=""/>
        <dsp:cNvSpPr/>
      </dsp:nvSpPr>
      <dsp:spPr>
        <a:xfrm rot="240000">
          <a:off x="1428921" y="4043670"/>
          <a:ext cx="4633202" cy="323985"/>
        </a:xfrm>
        <a:prstGeom prst="rect">
          <a:avLst/>
        </a:prstGeom>
        <a:solidFill>
          <a:schemeClr val="tx2">
            <a:lumMod val="75000"/>
            <a:lumOff val="2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3F3EEC-BA71-4DB0-8A42-8761D40E98D4}">
      <dsp:nvSpPr>
        <dsp:cNvPr id="0" name=""/>
        <dsp:cNvSpPr/>
      </dsp:nvSpPr>
      <dsp:spPr>
        <a:xfrm rot="240000">
          <a:off x="4210757" y="3233628"/>
          <a:ext cx="1848604" cy="861260"/>
        </a:xfrm>
        <a:prstGeom prst="roundRect">
          <a:avLst/>
        </a:prstGeom>
        <a:solidFill>
          <a:schemeClr val="bg1">
            <a:lumMod val="6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chemeClr val="tx1"/>
              </a:solidFill>
            </a:rPr>
            <a:t>Final Payments</a:t>
          </a:r>
        </a:p>
        <a:p>
          <a:pPr lvl="0" algn="ctr" defTabSz="666750">
            <a:lnSpc>
              <a:spcPct val="90000"/>
            </a:lnSpc>
            <a:spcBef>
              <a:spcPct val="0"/>
            </a:spcBef>
            <a:spcAft>
              <a:spcPct val="35000"/>
            </a:spcAft>
          </a:pPr>
          <a:r>
            <a:rPr lang="en-US" sz="1500" kern="1200" dirty="0">
              <a:solidFill>
                <a:schemeClr val="tx1"/>
              </a:solidFill>
            </a:rPr>
            <a:t>&amp; Project </a:t>
          </a:r>
          <a:r>
            <a:rPr lang="en-US" sz="1500" kern="1200" dirty="0" smtClean="0">
              <a:solidFill>
                <a:schemeClr val="tx1"/>
              </a:solidFill>
            </a:rPr>
            <a:t>Closeout</a:t>
          </a:r>
          <a:endParaRPr lang="en-US" sz="1500" kern="1200" dirty="0">
            <a:solidFill>
              <a:schemeClr val="tx1"/>
            </a:solidFill>
          </a:endParaRPr>
        </a:p>
      </dsp:txBody>
      <dsp:txXfrm>
        <a:off x="4252800" y="3275671"/>
        <a:ext cx="1764518" cy="777174"/>
      </dsp:txXfrm>
    </dsp:sp>
    <dsp:sp modelId="{77FB14F5-0B69-4786-AC4D-B44E611DA35F}">
      <dsp:nvSpPr>
        <dsp:cNvPr id="0" name=""/>
        <dsp:cNvSpPr/>
      </dsp:nvSpPr>
      <dsp:spPr>
        <a:xfrm rot="240000">
          <a:off x="4277660" y="2307270"/>
          <a:ext cx="1848604" cy="861260"/>
        </a:xfrm>
        <a:prstGeom prst="roundRect">
          <a:avLst/>
        </a:prstGeom>
        <a:solidFill>
          <a:schemeClr val="bg1">
            <a:lumMod val="6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chemeClr val="tx1"/>
              </a:solidFill>
            </a:rPr>
            <a:t>Substantial </a:t>
          </a:r>
          <a:r>
            <a:rPr lang="en-US" sz="1500" kern="1200" dirty="0" smtClean="0">
              <a:solidFill>
                <a:schemeClr val="tx1"/>
              </a:solidFill>
            </a:rPr>
            <a:t>Completion </a:t>
          </a:r>
          <a:r>
            <a:rPr lang="en-US" sz="1500" kern="1200" dirty="0">
              <a:solidFill>
                <a:schemeClr val="tx1"/>
              </a:solidFill>
            </a:rPr>
            <a:t>&amp; </a:t>
          </a:r>
          <a:r>
            <a:rPr lang="en-US" sz="1500" kern="1200" dirty="0" smtClean="0">
              <a:solidFill>
                <a:schemeClr val="tx1"/>
              </a:solidFill>
            </a:rPr>
            <a:t>Occupancy</a:t>
          </a:r>
          <a:endParaRPr lang="en-US" sz="1500" kern="1200" dirty="0">
            <a:solidFill>
              <a:schemeClr val="tx1"/>
            </a:solidFill>
          </a:endParaRPr>
        </a:p>
      </dsp:txBody>
      <dsp:txXfrm>
        <a:off x="4319703" y="2349313"/>
        <a:ext cx="1764518" cy="777174"/>
      </dsp:txXfrm>
    </dsp:sp>
    <dsp:sp modelId="{1B2D764D-3C5E-4F99-AED9-692F3B128C91}">
      <dsp:nvSpPr>
        <dsp:cNvPr id="0" name=""/>
        <dsp:cNvSpPr/>
      </dsp:nvSpPr>
      <dsp:spPr>
        <a:xfrm rot="240000">
          <a:off x="4344564" y="1401499"/>
          <a:ext cx="1848604" cy="861260"/>
        </a:xfrm>
        <a:prstGeom prst="roundRect">
          <a:avLst/>
        </a:prstGeom>
        <a:solidFill>
          <a:schemeClr val="bg1">
            <a:lumMod val="6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chemeClr val="tx1"/>
              </a:solidFill>
            </a:rPr>
            <a:t>Record </a:t>
          </a:r>
          <a:r>
            <a:rPr lang="en-US" sz="1500" kern="1200" dirty="0" smtClean="0">
              <a:solidFill>
                <a:schemeClr val="tx1"/>
              </a:solidFill>
            </a:rPr>
            <a:t>Documents</a:t>
          </a:r>
          <a:endParaRPr lang="en-US" sz="1500" kern="1200" dirty="0">
            <a:solidFill>
              <a:schemeClr val="tx1"/>
            </a:solidFill>
          </a:endParaRPr>
        </a:p>
      </dsp:txBody>
      <dsp:txXfrm>
        <a:off x="4386607" y="1443542"/>
        <a:ext cx="1764518" cy="777174"/>
      </dsp:txXfrm>
    </dsp:sp>
    <dsp:sp modelId="{38C3DBA1-542D-48B4-8301-17F927ABB254}">
      <dsp:nvSpPr>
        <dsp:cNvPr id="0" name=""/>
        <dsp:cNvSpPr/>
      </dsp:nvSpPr>
      <dsp:spPr>
        <a:xfrm rot="240000">
          <a:off x="1560345" y="3048357"/>
          <a:ext cx="1848604" cy="861260"/>
        </a:xfrm>
        <a:prstGeom prst="roundRect">
          <a:avLst/>
        </a:prstGeom>
        <a:solidFill>
          <a:schemeClr val="bg1">
            <a:lumMod val="6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chemeClr val="tx1"/>
              </a:solidFill>
            </a:rPr>
            <a:t>Validate Final Deliverables</a:t>
          </a:r>
        </a:p>
      </dsp:txBody>
      <dsp:txXfrm>
        <a:off x="1602388" y="3090400"/>
        <a:ext cx="1764518" cy="777174"/>
      </dsp:txXfrm>
    </dsp:sp>
    <dsp:sp modelId="{A62988C2-824F-40C4-BBEA-A95019F35F16}">
      <dsp:nvSpPr>
        <dsp:cNvPr id="0" name=""/>
        <dsp:cNvSpPr/>
      </dsp:nvSpPr>
      <dsp:spPr>
        <a:xfrm rot="240000">
          <a:off x="1627248" y="2121999"/>
          <a:ext cx="1848604" cy="861260"/>
        </a:xfrm>
        <a:prstGeom prst="roundRect">
          <a:avLst/>
        </a:prstGeom>
        <a:solidFill>
          <a:schemeClr val="bg1">
            <a:lumMod val="6500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chemeClr val="tx1"/>
              </a:solidFill>
            </a:rPr>
            <a:t>Customer Transition Plan</a:t>
          </a:r>
        </a:p>
      </dsp:txBody>
      <dsp:txXfrm>
        <a:off x="1669291" y="2164042"/>
        <a:ext cx="1764518" cy="777174"/>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4025900" cy="350838"/>
          </a:xfrm>
          <a:prstGeom prst="rect">
            <a:avLst/>
          </a:prstGeom>
          <a:noFill/>
          <a:ln w="9525">
            <a:noFill/>
            <a:miter lim="800000"/>
            <a:headEnd/>
            <a:tailEnd/>
          </a:ln>
          <a:effectLst/>
        </p:spPr>
        <p:txBody>
          <a:bodyPr vert="horz" wrap="square" lIns="93112" tIns="46556" rIns="93112" bIns="46556" numCol="1" anchor="t" anchorCtr="0" compatLnSpc="1">
            <a:prstTxWarp prst="textNoShape">
              <a:avLst/>
            </a:prstTxWarp>
          </a:bodyPr>
          <a:lstStyle>
            <a:lvl1pPr defTabSz="931211">
              <a:defRPr sz="1200"/>
            </a:lvl1pPr>
          </a:lstStyle>
          <a:p>
            <a:pPr>
              <a:defRPr/>
            </a:pPr>
            <a:endParaRPr lang="en-US" dirty="0"/>
          </a:p>
        </p:txBody>
      </p:sp>
      <p:sp>
        <p:nvSpPr>
          <p:cNvPr id="47107" name="Rectangle 3"/>
          <p:cNvSpPr>
            <a:spLocks noGrp="1" noChangeArrowheads="1"/>
          </p:cNvSpPr>
          <p:nvPr>
            <p:ph type="dt" sz="quarter" idx="1"/>
          </p:nvPr>
        </p:nvSpPr>
        <p:spPr bwMode="auto">
          <a:xfrm>
            <a:off x="5260975" y="0"/>
            <a:ext cx="4025900" cy="350838"/>
          </a:xfrm>
          <a:prstGeom prst="rect">
            <a:avLst/>
          </a:prstGeom>
          <a:noFill/>
          <a:ln w="9525">
            <a:noFill/>
            <a:miter lim="800000"/>
            <a:headEnd/>
            <a:tailEnd/>
          </a:ln>
          <a:effectLst/>
        </p:spPr>
        <p:txBody>
          <a:bodyPr vert="horz" wrap="square" lIns="93112" tIns="46556" rIns="93112" bIns="46556" numCol="1" anchor="t" anchorCtr="0" compatLnSpc="1">
            <a:prstTxWarp prst="textNoShape">
              <a:avLst/>
            </a:prstTxWarp>
          </a:bodyPr>
          <a:lstStyle>
            <a:lvl1pPr algn="r" defTabSz="931211">
              <a:defRPr sz="1200"/>
            </a:lvl1pPr>
          </a:lstStyle>
          <a:p>
            <a:pPr>
              <a:defRPr/>
            </a:pPr>
            <a:endParaRPr lang="en-US" dirty="0"/>
          </a:p>
        </p:txBody>
      </p:sp>
      <p:sp>
        <p:nvSpPr>
          <p:cNvPr id="47108" name="Rectangle 4"/>
          <p:cNvSpPr>
            <a:spLocks noGrp="1" noChangeArrowheads="1"/>
          </p:cNvSpPr>
          <p:nvPr>
            <p:ph type="ftr" sz="quarter" idx="2"/>
          </p:nvPr>
        </p:nvSpPr>
        <p:spPr bwMode="auto">
          <a:xfrm>
            <a:off x="0" y="6654800"/>
            <a:ext cx="4025900" cy="350838"/>
          </a:xfrm>
          <a:prstGeom prst="rect">
            <a:avLst/>
          </a:prstGeom>
          <a:noFill/>
          <a:ln w="9525">
            <a:noFill/>
            <a:miter lim="800000"/>
            <a:headEnd/>
            <a:tailEnd/>
          </a:ln>
          <a:effectLst/>
        </p:spPr>
        <p:txBody>
          <a:bodyPr vert="horz" wrap="square" lIns="93112" tIns="46556" rIns="93112" bIns="46556" numCol="1" anchor="b" anchorCtr="0" compatLnSpc="1">
            <a:prstTxWarp prst="textNoShape">
              <a:avLst/>
            </a:prstTxWarp>
          </a:bodyPr>
          <a:lstStyle>
            <a:lvl1pPr defTabSz="931211">
              <a:defRPr sz="1200"/>
            </a:lvl1pPr>
          </a:lstStyle>
          <a:p>
            <a:pPr>
              <a:defRPr/>
            </a:pPr>
            <a:endParaRPr lang="en-US" dirty="0"/>
          </a:p>
        </p:txBody>
      </p:sp>
      <p:sp>
        <p:nvSpPr>
          <p:cNvPr id="47109" name="Rectangle 5"/>
          <p:cNvSpPr>
            <a:spLocks noGrp="1" noChangeArrowheads="1"/>
          </p:cNvSpPr>
          <p:nvPr>
            <p:ph type="sldNum" sz="quarter" idx="3"/>
          </p:nvPr>
        </p:nvSpPr>
        <p:spPr bwMode="auto">
          <a:xfrm>
            <a:off x="5260975" y="6654800"/>
            <a:ext cx="4025900" cy="350838"/>
          </a:xfrm>
          <a:prstGeom prst="rect">
            <a:avLst/>
          </a:prstGeom>
          <a:noFill/>
          <a:ln w="9525">
            <a:noFill/>
            <a:miter lim="800000"/>
            <a:headEnd/>
            <a:tailEnd/>
          </a:ln>
          <a:effectLst/>
        </p:spPr>
        <p:txBody>
          <a:bodyPr vert="horz" wrap="square" lIns="93112" tIns="46556" rIns="93112" bIns="46556" numCol="1" anchor="b" anchorCtr="0" compatLnSpc="1">
            <a:prstTxWarp prst="textNoShape">
              <a:avLst/>
            </a:prstTxWarp>
          </a:bodyPr>
          <a:lstStyle>
            <a:lvl1pPr algn="r" defTabSz="931211">
              <a:defRPr sz="1200"/>
            </a:lvl1pPr>
          </a:lstStyle>
          <a:p>
            <a:pPr>
              <a:defRPr/>
            </a:pPr>
            <a:fld id="{CD6FC602-0F9C-4B3D-80FD-ED9B36B45E05}" type="slidenum">
              <a:rPr lang="en-US"/>
              <a:pPr>
                <a:defRPr/>
              </a:pPr>
              <a:t>‹#›</a:t>
            </a:fld>
            <a:endParaRPr lang="en-US" dirty="0"/>
          </a:p>
        </p:txBody>
      </p:sp>
    </p:spTree>
    <p:extLst>
      <p:ext uri="{BB962C8B-B14F-4D97-AF65-F5344CB8AC3E}">
        <p14:creationId xmlns:p14="http://schemas.microsoft.com/office/powerpoint/2010/main" val="3268634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4025900" cy="350838"/>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200"/>
            </a:lvl1pPr>
          </a:lstStyle>
          <a:p>
            <a:pPr>
              <a:defRPr/>
            </a:pPr>
            <a:endParaRPr lang="en-US" dirty="0"/>
          </a:p>
        </p:txBody>
      </p:sp>
      <p:sp>
        <p:nvSpPr>
          <p:cNvPr id="51203" name="Rectangle 3"/>
          <p:cNvSpPr>
            <a:spLocks noGrp="1" noChangeArrowheads="1"/>
          </p:cNvSpPr>
          <p:nvPr>
            <p:ph type="dt" idx="1"/>
          </p:nvPr>
        </p:nvSpPr>
        <p:spPr bwMode="auto">
          <a:xfrm>
            <a:off x="5260975" y="0"/>
            <a:ext cx="4025900" cy="350838"/>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200"/>
            </a:lvl1pPr>
          </a:lstStyle>
          <a:p>
            <a:pPr>
              <a:defRPr/>
            </a:pPr>
            <a:endParaRPr lang="en-US" dirty="0"/>
          </a:p>
        </p:txBody>
      </p:sp>
      <p:sp>
        <p:nvSpPr>
          <p:cNvPr id="72708" name="Rectangle 4"/>
          <p:cNvSpPr>
            <a:spLocks noGrp="1" noRot="1" noChangeAspect="1" noChangeArrowheads="1" noTextEdit="1"/>
          </p:cNvSpPr>
          <p:nvPr>
            <p:ph type="sldImg" idx="2"/>
          </p:nvPr>
        </p:nvSpPr>
        <p:spPr bwMode="auto">
          <a:xfrm>
            <a:off x="2892425" y="525463"/>
            <a:ext cx="3503613" cy="2627312"/>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930275" y="3328988"/>
            <a:ext cx="7427913" cy="315277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6654800"/>
            <a:ext cx="4025900" cy="350838"/>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defRPr sz="1200"/>
            </a:lvl1pPr>
          </a:lstStyle>
          <a:p>
            <a:pPr>
              <a:defRPr/>
            </a:pPr>
            <a:endParaRPr lang="en-US" dirty="0"/>
          </a:p>
        </p:txBody>
      </p:sp>
      <p:sp>
        <p:nvSpPr>
          <p:cNvPr id="51207" name="Rectangle 7"/>
          <p:cNvSpPr>
            <a:spLocks noGrp="1" noChangeArrowheads="1"/>
          </p:cNvSpPr>
          <p:nvPr>
            <p:ph type="sldNum" sz="quarter" idx="5"/>
          </p:nvPr>
        </p:nvSpPr>
        <p:spPr bwMode="auto">
          <a:xfrm>
            <a:off x="5260975" y="6654800"/>
            <a:ext cx="4025900" cy="350838"/>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lvl1pPr>
          </a:lstStyle>
          <a:p>
            <a:pPr>
              <a:defRPr/>
            </a:pPr>
            <a:fld id="{2B78CD90-4BAB-4EC2-8A9A-66DD1BBB5BC0}" type="slidenum">
              <a:rPr lang="en-US"/>
              <a:pPr>
                <a:defRPr/>
              </a:pPr>
              <a:t>‹#›</a:t>
            </a:fld>
            <a:endParaRPr lang="en-US" dirty="0"/>
          </a:p>
        </p:txBody>
      </p:sp>
    </p:spTree>
    <p:extLst>
      <p:ext uri="{BB962C8B-B14F-4D97-AF65-F5344CB8AC3E}">
        <p14:creationId xmlns:p14="http://schemas.microsoft.com/office/powerpoint/2010/main" val="2994169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771718B-02D1-4D4E-BA48-0AC45AC7DE12}" type="datetime1">
              <a:rPr lang="en-US" smtClean="0"/>
              <a:t>6/15/2015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Final PD Training FMD WUSM 6/15/15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918155D-67E3-4C3B-B38B-6F27EBBCDA1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8FF5C690-AE22-45F2-AB5B-B4CA81C37F46}" type="datetime1">
              <a:rPr lang="en-US" smtClean="0"/>
              <a:t>6/15/2015</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159B754-6717-4B89-A55F-7FC56EE20C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30188"/>
            <a:ext cx="2171700" cy="3279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30188"/>
            <a:ext cx="6362700" cy="3279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9C8624E9-C42F-48AC-9E1C-F39ED09B81FB}" type="datetime1">
              <a:rPr lang="en-US" smtClean="0"/>
              <a:t>6/15/2015</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682150A5-D34E-4D78-BC05-5965096CE06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97219DA-F037-4CE2-A5EF-B7547E4388A5}" type="datetime1">
              <a:rPr lang="en-US" smtClean="0"/>
              <a:t>6/15/2015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Final PD Training FMD WUSM 6/15/15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6588DB1-164E-473C-BFA5-10A30B62E60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697993D-6712-4987-811F-87154596972F}" type="datetime1">
              <a:rPr lang="en-US" smtClean="0"/>
              <a:t>6/15/2015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Final PD Training FMD WUSM 6/15/15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89047AB-1999-4517-92B2-69F9DFC74CC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9363"/>
            <a:ext cx="40386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49363"/>
            <a:ext cx="4038600" cy="226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FE48218-56E1-4AD2-8FD5-AAA4FC05CB3F}" type="datetime1">
              <a:rPr lang="en-US" smtClean="0"/>
              <a:t>6/15/2015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Final PD Training FMD WUSM 6/15/15</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A4A8BDD-24E0-49D0-9B56-BB577316C01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3009EFF-67FE-4790-B61E-A1C66B285189}" type="datetime1">
              <a:rPr lang="en-US" smtClean="0"/>
              <a:t>6/15/2015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Final PD Training FMD WUSM 6/15/15</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3EC8B1C-E82C-4BE5-A66E-6D1A5938284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fld id="{7E0E0198-4D93-448F-BB6C-1A134FD36D9E}" type="datetime1">
              <a:rPr lang="en-US" smtClean="0"/>
              <a:t>6/15/2015</a:t>
            </a:fld>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fld id="{50D4F726-4E1B-4E94-8211-5B800CAB6C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72F5ED43-2FC4-499D-80A8-E10A7877573B}" type="datetime1">
              <a:rPr lang="en-US" smtClean="0"/>
              <a:t>6/15/2015</a:t>
            </a:fld>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fld id="{95F223E5-E275-4621-BA47-F51494C0B9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C7695744-B4DB-4B32-BBB2-ECC06BF00FC0}" type="datetime1">
              <a:rPr lang="en-US" smtClean="0"/>
              <a:t>6/15/2015</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A5874CA9-6AA5-414A-938E-8FA4B7F8E0B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fld id="{E3C2B8FB-D701-4BB1-A6D7-A8959AF144B3}" type="datetime1">
              <a:rPr lang="en-US" smtClean="0"/>
              <a:t>6/15/2015</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Final PD Training FMD WUSM 6/15/15</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E0790BBD-BFFD-4D4E-8B8F-B42F9A82AE6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9144000" cy="1028700"/>
          </a:xfrm>
          <a:prstGeom prst="rect">
            <a:avLst/>
          </a:prstGeom>
          <a:solidFill>
            <a:srgbClr val="990000"/>
          </a:solidFill>
          <a:ln w="9525">
            <a:solidFill>
              <a:schemeClr val="tx1"/>
            </a:solidFill>
            <a:miter lim="800000"/>
            <a:headEnd/>
            <a:tailEnd/>
          </a:ln>
        </p:spPr>
        <p:txBody>
          <a:bodyPr wrap="none" anchor="ctr"/>
          <a:lstStyle/>
          <a:p>
            <a:endParaRPr lang="en-US" dirty="0"/>
          </a:p>
        </p:txBody>
      </p:sp>
      <p:sp>
        <p:nvSpPr>
          <p:cNvPr id="1027" name="Rectangle 2"/>
          <p:cNvSpPr>
            <a:spLocks noGrp="1" noChangeArrowheads="1"/>
          </p:cNvSpPr>
          <p:nvPr>
            <p:ph type="title"/>
          </p:nvPr>
        </p:nvSpPr>
        <p:spPr bwMode="auto">
          <a:xfrm>
            <a:off x="228600" y="230188"/>
            <a:ext cx="8686800" cy="579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49363"/>
            <a:ext cx="8229600" cy="226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1035050" y="6529388"/>
            <a:ext cx="1963738" cy="2286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lvl1pPr>
              <a:defRPr sz="900"/>
            </a:lvl1pPr>
          </a:lstStyle>
          <a:p>
            <a:pPr>
              <a:defRPr/>
            </a:pPr>
            <a:fld id="{1E4A3B89-81C8-484F-A0C5-CA0022A54A5C}" type="datetime1">
              <a:rPr lang="en-US" smtClean="0"/>
              <a:t>6/15/2015</a:t>
            </a:fld>
            <a:endParaRPr lang="en-US" dirty="0"/>
          </a:p>
        </p:txBody>
      </p:sp>
      <p:sp>
        <p:nvSpPr>
          <p:cNvPr id="40965" name="Rectangle 5"/>
          <p:cNvSpPr>
            <a:spLocks noGrp="1" noChangeArrowheads="1"/>
          </p:cNvSpPr>
          <p:nvPr>
            <p:ph type="ftr" sz="quarter" idx="3"/>
          </p:nvPr>
        </p:nvSpPr>
        <p:spPr bwMode="auto">
          <a:xfrm>
            <a:off x="3124200" y="6529388"/>
            <a:ext cx="3775075" cy="2286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lvl1pPr>
              <a:defRPr sz="900"/>
            </a:lvl1pPr>
          </a:lstStyle>
          <a:p>
            <a:pPr>
              <a:defRPr/>
            </a:pPr>
            <a:r>
              <a:rPr lang="en-US" smtClean="0"/>
              <a:t>Final PD Training FMD WUSM 6/15/15</a:t>
            </a:r>
            <a:endParaRPr lang="en-US" dirty="0"/>
          </a:p>
        </p:txBody>
      </p:sp>
      <p:sp>
        <p:nvSpPr>
          <p:cNvPr id="40966" name="Rectangle 6"/>
          <p:cNvSpPr>
            <a:spLocks noGrp="1" noChangeArrowheads="1"/>
          </p:cNvSpPr>
          <p:nvPr>
            <p:ph type="sldNum" sz="quarter" idx="4"/>
          </p:nvPr>
        </p:nvSpPr>
        <p:spPr bwMode="auto">
          <a:xfrm>
            <a:off x="179388" y="6507163"/>
            <a:ext cx="804862" cy="2746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defRPr sz="1200"/>
            </a:lvl1pPr>
          </a:lstStyle>
          <a:p>
            <a:pPr>
              <a:defRPr/>
            </a:pPr>
            <a:fld id="{D5C5375E-EDA7-45B9-BAB0-29200531C3E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dt="0"/>
  <p:txStyles>
    <p:titleStyle>
      <a:lvl1pPr algn="r" rtl="0" eaLnBrk="0" fontAlgn="base" hangingPunct="0">
        <a:spcBef>
          <a:spcPct val="0"/>
        </a:spcBef>
        <a:spcAft>
          <a:spcPct val="0"/>
        </a:spcAft>
        <a:defRPr sz="3200" b="1">
          <a:solidFill>
            <a:schemeClr val="bg1"/>
          </a:solidFill>
          <a:latin typeface="+mj-lt"/>
          <a:ea typeface="+mj-ea"/>
          <a:cs typeface="+mj-cs"/>
        </a:defRPr>
      </a:lvl1pPr>
      <a:lvl2pPr algn="r" rtl="0" eaLnBrk="0" fontAlgn="base" hangingPunct="0">
        <a:spcBef>
          <a:spcPct val="0"/>
        </a:spcBef>
        <a:spcAft>
          <a:spcPct val="0"/>
        </a:spcAft>
        <a:defRPr sz="3200" b="1">
          <a:solidFill>
            <a:schemeClr val="bg1"/>
          </a:solidFill>
          <a:latin typeface="Arial" charset="0"/>
        </a:defRPr>
      </a:lvl2pPr>
      <a:lvl3pPr algn="r" rtl="0" eaLnBrk="0" fontAlgn="base" hangingPunct="0">
        <a:spcBef>
          <a:spcPct val="0"/>
        </a:spcBef>
        <a:spcAft>
          <a:spcPct val="0"/>
        </a:spcAft>
        <a:defRPr sz="3200" b="1">
          <a:solidFill>
            <a:schemeClr val="bg1"/>
          </a:solidFill>
          <a:latin typeface="Arial" charset="0"/>
        </a:defRPr>
      </a:lvl3pPr>
      <a:lvl4pPr algn="r" rtl="0" eaLnBrk="0" fontAlgn="base" hangingPunct="0">
        <a:spcBef>
          <a:spcPct val="0"/>
        </a:spcBef>
        <a:spcAft>
          <a:spcPct val="0"/>
        </a:spcAft>
        <a:defRPr sz="3200" b="1">
          <a:solidFill>
            <a:schemeClr val="bg1"/>
          </a:solidFill>
          <a:latin typeface="Arial" charset="0"/>
        </a:defRPr>
      </a:lvl4pPr>
      <a:lvl5pPr algn="r" rtl="0" eaLnBrk="0" fontAlgn="base" hangingPunct="0">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wusmfs2\fmddepts\Shared\Project%20Delivery%20Manual\Step%207\Lab%20Closure%20Checklist.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87621" y="1382965"/>
            <a:ext cx="2968758" cy="1993396"/>
          </a:xfrm>
        </p:spPr>
      </p:pic>
      <p:sp>
        <p:nvSpPr>
          <p:cNvPr id="6" name="TextBox 5"/>
          <p:cNvSpPr txBox="1"/>
          <p:nvPr/>
        </p:nvSpPr>
        <p:spPr>
          <a:xfrm>
            <a:off x="621323" y="3105054"/>
            <a:ext cx="7725508" cy="954107"/>
          </a:xfrm>
          <a:prstGeom prst="rect">
            <a:avLst/>
          </a:prstGeom>
          <a:noFill/>
        </p:spPr>
        <p:txBody>
          <a:bodyPr wrap="square" rtlCol="0">
            <a:spAutoFit/>
          </a:bodyPr>
          <a:lstStyle/>
          <a:p>
            <a:pPr algn="ctr"/>
            <a:endParaRPr lang="en-US" sz="2800" b="1" dirty="0" smtClean="0"/>
          </a:p>
          <a:p>
            <a:pPr algn="ctr"/>
            <a:r>
              <a:rPr lang="en-US" sz="2800" b="1" dirty="0" smtClean="0"/>
              <a:t>Activation, Transition &amp; Closeout – Step 7</a:t>
            </a:r>
          </a:p>
        </p:txBody>
      </p:sp>
      <p:sp>
        <p:nvSpPr>
          <p:cNvPr id="7" name="TextBox 6"/>
          <p:cNvSpPr txBox="1"/>
          <p:nvPr/>
        </p:nvSpPr>
        <p:spPr>
          <a:xfrm>
            <a:off x="3141785" y="4771292"/>
            <a:ext cx="2702504" cy="369332"/>
          </a:xfrm>
          <a:prstGeom prst="rect">
            <a:avLst/>
          </a:prstGeom>
          <a:noFill/>
        </p:spPr>
        <p:txBody>
          <a:bodyPr wrap="square" rtlCol="0">
            <a:spAutoFit/>
          </a:bodyPr>
          <a:lstStyle/>
          <a:p>
            <a:pPr algn="ctr"/>
            <a:r>
              <a:rPr lang="en-US" b="1" dirty="0" smtClean="0">
                <a:solidFill>
                  <a:schemeClr val="bg1">
                    <a:lumMod val="50000"/>
                  </a:schemeClr>
                </a:solidFill>
              </a:rPr>
              <a:t>June 2015</a:t>
            </a:r>
            <a:endParaRPr lang="en-US" b="1" dirty="0">
              <a:solidFill>
                <a:schemeClr val="bg1">
                  <a:lumMod val="50000"/>
                </a:schemeClr>
              </a:solidFill>
            </a:endParaRPr>
          </a:p>
        </p:txBody>
      </p:sp>
      <p:sp>
        <p:nvSpPr>
          <p:cNvPr id="5" name="Footer Placeholder 4"/>
          <p:cNvSpPr>
            <a:spLocks noGrp="1"/>
          </p:cNvSpPr>
          <p:nvPr>
            <p:ph type="ftr" sz="quarter" idx="11"/>
          </p:nvPr>
        </p:nvSpPr>
        <p:spPr/>
        <p:txBody>
          <a:bodyPr/>
          <a:lstStyle/>
          <a:p>
            <a:pPr>
              <a:defRPr/>
            </a:pPr>
            <a:r>
              <a:rPr lang="en-US" smtClean="0"/>
              <a:t>Final PD Training FMD WUSM 6/15/15</a:t>
            </a:r>
            <a:endParaRPr lang="en-US" dirty="0"/>
          </a:p>
        </p:txBody>
      </p:sp>
      <p:sp>
        <p:nvSpPr>
          <p:cNvPr id="8" name="Slide Number Placeholder 7"/>
          <p:cNvSpPr>
            <a:spLocks noGrp="1"/>
          </p:cNvSpPr>
          <p:nvPr>
            <p:ph type="sldNum" sz="quarter" idx="12"/>
          </p:nvPr>
        </p:nvSpPr>
        <p:spPr/>
        <p:txBody>
          <a:bodyPr/>
          <a:lstStyle/>
          <a:p>
            <a:pPr>
              <a:defRPr/>
            </a:pPr>
            <a:fld id="{F6588DB1-164E-473C-BFA5-10A30B62E60A}" type="slidenum">
              <a:rPr lang="en-US" smtClean="0"/>
              <a:pPr>
                <a:defRPr/>
              </a:pPr>
              <a:t>1</a:t>
            </a:fld>
            <a:endParaRPr lang="en-US" dirty="0"/>
          </a:p>
        </p:txBody>
      </p:sp>
    </p:spTree>
    <p:extLst>
      <p:ext uri="{BB962C8B-B14F-4D97-AF65-F5344CB8AC3E}">
        <p14:creationId xmlns:p14="http://schemas.microsoft.com/office/powerpoint/2010/main" val="3090255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93051" y="1249114"/>
            <a:ext cx="8984273"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Selection of Mover and Specialty Movers </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Mover Bidding - The </a:t>
            </a:r>
            <a:r>
              <a:rPr lang="en-US" sz="1600" dirty="0">
                <a:latin typeface="Arial" pitchFamily="34" charset="0"/>
                <a:ea typeface="Times New Roman" pitchFamily="18" charset="0"/>
                <a:cs typeface="Arial" pitchFamily="34" charset="0"/>
              </a:rPr>
              <a:t>Planner/PM should work with the Move Coordinator in the selection of the mover for the project.  Resource Management has several pre-qualified movers with standing agreements. </a:t>
            </a:r>
            <a:r>
              <a:rPr lang="en-US" sz="1600" dirty="0" smtClean="0">
                <a:latin typeface="Arial" pitchFamily="34" charset="0"/>
                <a:ea typeface="Times New Roman" pitchFamily="18" charset="0"/>
                <a:cs typeface="Arial" pitchFamily="34" charset="0"/>
              </a:rPr>
              <a:t>Depending </a:t>
            </a:r>
            <a:r>
              <a:rPr lang="en-US" sz="1600" dirty="0">
                <a:latin typeface="Arial" pitchFamily="34" charset="0"/>
                <a:ea typeface="Times New Roman" pitchFamily="18" charset="0"/>
                <a:cs typeface="Arial" pitchFamily="34" charset="0"/>
              </a:rPr>
              <a:t>on the size of the move, bids will need to be received for moving services.  </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a:latin typeface="Arial" pitchFamily="34" charset="0"/>
                <a:ea typeface="Times New Roman" pitchFamily="18" charset="0"/>
                <a:cs typeface="Arial" pitchFamily="34" charset="0"/>
              </a:rPr>
              <a:t>The Move Coordinator sets up a pre-move bidder walk-through to review all the areas and items to be moved.  The Move Coordinator should provide movers with the time frame and phases of the move and floor plans of the areas being vacated and moved into.</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a:latin typeface="Arial" pitchFamily="34" charset="0"/>
                <a:ea typeface="Times New Roman" pitchFamily="18" charset="0"/>
                <a:cs typeface="Arial" pitchFamily="34" charset="0"/>
              </a:rPr>
              <a:t>After mover bids are received, careful review should take note of amount of move materials provided, protection for building finishes, number of man hours and days for the move and number of trucks used for the move.  This assists with the detailed comparison and planning for the actual move.</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Specialty Movers - Some </a:t>
            </a:r>
            <a:r>
              <a:rPr lang="en-US" sz="1600" dirty="0">
                <a:latin typeface="Arial" pitchFamily="34" charset="0"/>
                <a:ea typeface="Times New Roman" pitchFamily="18" charset="0"/>
                <a:cs typeface="Arial" pitchFamily="34" charset="0"/>
              </a:rPr>
              <a:t>laboratory equipment can be moved by furniture/contents movers but many pieces of lab equipment will need specialty movers </a:t>
            </a:r>
            <a:r>
              <a:rPr lang="en-US" sz="1600" dirty="0" smtClean="0">
                <a:latin typeface="Arial" pitchFamily="34" charset="0"/>
                <a:ea typeface="Times New Roman" pitchFamily="18" charset="0"/>
                <a:cs typeface="Arial" pitchFamily="34" charset="0"/>
              </a:rPr>
              <a:t>due </a:t>
            </a:r>
            <a:r>
              <a:rPr lang="en-US" sz="1600" dirty="0">
                <a:latin typeface="Arial" pitchFamily="34" charset="0"/>
                <a:ea typeface="Times New Roman" pitchFamily="18" charset="0"/>
                <a:cs typeface="Arial" pitchFamily="34" charset="0"/>
              </a:rPr>
              <a:t>to the proprietary disassembly/reassembly by the vendor, calibration, service agreements or some other sensitive nature of the equipment. </a:t>
            </a:r>
            <a:r>
              <a:rPr lang="en-US" sz="1600" dirty="0" smtClean="0">
                <a:latin typeface="Arial" pitchFamily="34" charset="0"/>
                <a:ea typeface="Times New Roman" pitchFamily="18" charset="0"/>
                <a:cs typeface="Arial" pitchFamily="34" charset="0"/>
              </a:rPr>
              <a:t>Biosafety </a:t>
            </a:r>
            <a:r>
              <a:rPr lang="en-US" sz="1600" dirty="0">
                <a:latin typeface="Arial" pitchFamily="34" charset="0"/>
                <a:ea typeface="Times New Roman" pitchFamily="18" charset="0"/>
                <a:cs typeface="Arial" pitchFamily="34" charset="0"/>
              </a:rPr>
              <a:t>cabinets and incubators are usually moved by a lab equipment mover due to the recertification and special preparation and setup required. </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10</a:t>
            </a:fld>
            <a:endParaRPr lang="en-US" dirty="0"/>
          </a:p>
        </p:txBody>
      </p:sp>
    </p:spTree>
    <p:extLst>
      <p:ext uri="{BB962C8B-B14F-4D97-AF65-F5344CB8AC3E}">
        <p14:creationId xmlns:p14="http://schemas.microsoft.com/office/powerpoint/2010/main" val="17192078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93051" y="1133698"/>
            <a:ext cx="8984273"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Development of Move Plan/Detailed Move Schedule </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a:latin typeface="Arial" pitchFamily="34" charset="0"/>
                <a:ea typeface="Times New Roman" pitchFamily="18" charset="0"/>
                <a:cs typeface="Arial" pitchFamily="34" charset="0"/>
              </a:rPr>
              <a:t>The </a:t>
            </a:r>
            <a:r>
              <a:rPr lang="en-US" sz="1450" dirty="0" smtClean="0">
                <a:latin typeface="Arial" pitchFamily="34" charset="0"/>
                <a:ea typeface="Times New Roman" pitchFamily="18" charset="0"/>
                <a:cs typeface="Arial" pitchFamily="34" charset="0"/>
              </a:rPr>
              <a:t>Planner/PM and the </a:t>
            </a:r>
            <a:r>
              <a:rPr lang="en-US" sz="1450" dirty="0">
                <a:latin typeface="Arial" pitchFamily="34" charset="0"/>
                <a:ea typeface="Times New Roman" pitchFamily="18" charset="0"/>
                <a:cs typeface="Arial" pitchFamily="34" charset="0"/>
              </a:rPr>
              <a:t>Move Coordinator should initiate move planning and customer transition meetings between the Project Team, Operations staff, building occupants, and other stakeholders </a:t>
            </a:r>
            <a:r>
              <a:rPr lang="en-US" sz="1450" dirty="0" smtClean="0">
                <a:latin typeface="Arial" pitchFamily="34" charset="0"/>
                <a:ea typeface="Times New Roman" pitchFamily="18" charset="0"/>
                <a:cs typeface="Arial" pitchFamily="34" charset="0"/>
              </a:rPr>
              <a:t>prior </a:t>
            </a:r>
            <a:r>
              <a:rPr lang="en-US" sz="1450" dirty="0">
                <a:latin typeface="Arial" pitchFamily="34" charset="0"/>
                <a:ea typeface="Times New Roman" pitchFamily="18" charset="0"/>
                <a:cs typeface="Arial" pitchFamily="34" charset="0"/>
              </a:rPr>
              <a:t>to substantial completion (depending on the complexity of the project). It is important to begin early to allow adequate time to address issues or prepare agreements prior to building occupancy and turnover to Facilities Operations and other school departments. </a:t>
            </a:r>
            <a:r>
              <a:rPr lang="en-US" sz="1450" dirty="0" smtClean="0">
                <a:latin typeface="Arial" pitchFamily="34" charset="0"/>
                <a:ea typeface="Times New Roman" pitchFamily="18" charset="0"/>
                <a:cs typeface="Arial" pitchFamily="34" charset="0"/>
              </a:rPr>
              <a:t>Meetings </a:t>
            </a:r>
            <a:r>
              <a:rPr lang="en-US" sz="1450" dirty="0">
                <a:latin typeface="Arial" pitchFamily="34" charset="0"/>
                <a:ea typeface="Times New Roman" pitchFamily="18" charset="0"/>
                <a:cs typeface="Arial" pitchFamily="34" charset="0"/>
              </a:rPr>
              <a:t>should continue on a regular basis until the project is complete and occupied.  A follow up meeting should also be conducted just before the warranty expires (11 months after substantial completion). </a:t>
            </a:r>
            <a:endParaRPr lang="en-US" sz="1450" dirty="0" smtClean="0">
              <a:latin typeface="Arial" pitchFamily="34" charset="0"/>
              <a:ea typeface="Times New Roman" pitchFamily="18" charset="0"/>
              <a:cs typeface="Arial" pitchFamily="34" charset="0"/>
            </a:endParaRP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All </a:t>
            </a:r>
            <a:r>
              <a:rPr lang="en-US" sz="1450" dirty="0">
                <a:latin typeface="Arial" pitchFamily="34" charset="0"/>
                <a:ea typeface="Times New Roman" pitchFamily="18" charset="0"/>
                <a:cs typeface="Arial" pitchFamily="34" charset="0"/>
              </a:rPr>
              <a:t>of the items/activities should be shown on a consolidated Move Planning Schedule to clearly document and establish expectations for all involved. Consider move timing with logistics </a:t>
            </a:r>
            <a:r>
              <a:rPr lang="en-US" sz="1450" dirty="0" smtClean="0">
                <a:latin typeface="Arial" pitchFamily="34" charset="0"/>
                <a:ea typeface="Times New Roman" pitchFamily="18" charset="0"/>
                <a:cs typeface="Arial" pitchFamily="34" charset="0"/>
              </a:rPr>
              <a:t>and consider </a:t>
            </a:r>
            <a:r>
              <a:rPr lang="en-US" sz="1450" dirty="0">
                <a:latin typeface="Arial" pitchFamily="34" charset="0"/>
                <a:ea typeface="Times New Roman" pitchFamily="18" charset="0"/>
                <a:cs typeface="Arial" pitchFamily="34" charset="0"/>
              </a:rPr>
              <a:t>other contingencies while move planning, such as weather, other events on campus and other activities in origin or destination buildings.</a:t>
            </a: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Establish </a:t>
            </a:r>
            <a:r>
              <a:rPr lang="en-US" sz="1450" dirty="0">
                <a:latin typeface="Arial" pitchFamily="34" charset="0"/>
                <a:ea typeface="Times New Roman" pitchFamily="18" charset="0"/>
                <a:cs typeface="Arial" pitchFamily="34" charset="0"/>
              </a:rPr>
              <a:t>Move Date(s</a:t>
            </a:r>
            <a:r>
              <a:rPr lang="en-US" sz="1450" dirty="0" smtClean="0">
                <a:latin typeface="Arial" pitchFamily="34" charset="0"/>
                <a:ea typeface="Times New Roman" pitchFamily="18" charset="0"/>
                <a:cs typeface="Arial" pitchFamily="34" charset="0"/>
              </a:rPr>
              <a:t>) - Schedule </a:t>
            </a:r>
            <a:r>
              <a:rPr lang="en-US" sz="1450" dirty="0">
                <a:latin typeface="Arial" pitchFamily="34" charset="0"/>
                <a:ea typeface="Times New Roman" pitchFamily="18" charset="0"/>
                <a:cs typeface="Arial" pitchFamily="34" charset="0"/>
              </a:rPr>
              <a:t>a meeting with all the necessary stakeholders to establish the exact move date(s). This will usually include the customer, the mover, the customer’s desktop support IT person, MSCITS, TFC, EHS (if a lab and/or lab support), Facilities Operations, Protective Services and potentially others depending on the move.  </a:t>
            </a:r>
            <a:endParaRPr lang="en-US" sz="1450" dirty="0" smtClean="0">
              <a:latin typeface="Arial" pitchFamily="34" charset="0"/>
              <a:ea typeface="Times New Roman" pitchFamily="18" charset="0"/>
              <a:cs typeface="Arial" pitchFamily="34" charset="0"/>
            </a:endParaRP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Keys/Access Control -  Refer </a:t>
            </a:r>
            <a:r>
              <a:rPr lang="en-US" sz="1450" dirty="0">
                <a:latin typeface="Arial" pitchFamily="34" charset="0"/>
                <a:ea typeface="Times New Roman" pitchFamily="18" charset="0"/>
                <a:cs typeface="Arial" pitchFamily="34" charset="0"/>
              </a:rPr>
              <a:t>to the Core and Key Process for Large Projects and Core and Key Process for Renovation for process and contact information</a:t>
            </a:r>
            <a:r>
              <a:rPr lang="en-US" sz="1450" dirty="0" smtClean="0">
                <a:latin typeface="Arial" pitchFamily="34" charset="0"/>
                <a:ea typeface="Times New Roman" pitchFamily="18" charset="0"/>
                <a:cs typeface="Arial" pitchFamily="34" charset="0"/>
              </a:rPr>
              <a:t>. Determine </a:t>
            </a:r>
            <a:r>
              <a:rPr lang="en-US" sz="1450" dirty="0">
                <a:latin typeface="Arial" pitchFamily="34" charset="0"/>
                <a:ea typeface="Times New Roman" pitchFamily="18" charset="0"/>
                <a:cs typeface="Arial" pitchFamily="34" charset="0"/>
              </a:rPr>
              <a:t>by the size of the project if the contractor or if Facilities Operations will install the cores.</a:t>
            </a: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11</a:t>
            </a:fld>
            <a:endParaRPr lang="en-US" dirty="0"/>
          </a:p>
        </p:txBody>
      </p:sp>
    </p:spTree>
    <p:extLst>
      <p:ext uri="{BB962C8B-B14F-4D97-AF65-F5344CB8AC3E}">
        <p14:creationId xmlns:p14="http://schemas.microsoft.com/office/powerpoint/2010/main" val="23606627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83526" y="1043910"/>
            <a:ext cx="8984273"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Development of Move Plan/Detailed Move Schedule (cont.)</a:t>
            </a:r>
          </a:p>
          <a:p>
            <a:pPr marL="0" indent="0" eaLnBrk="1" hangingPunct="1">
              <a:spcBef>
                <a:spcPct val="0"/>
              </a:spcBef>
              <a:buNone/>
              <a:tabLst>
                <a:tab pos="3200400" algn="l"/>
              </a:tabLst>
            </a:pPr>
            <a:endParaRPr lang="en-US" sz="16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Signage - The </a:t>
            </a:r>
            <a:r>
              <a:rPr lang="en-US" sz="1600" dirty="0">
                <a:latin typeface="Arial" pitchFamily="34" charset="0"/>
                <a:ea typeface="Times New Roman" pitchFamily="18" charset="0"/>
                <a:cs typeface="Arial" pitchFamily="34" charset="0"/>
              </a:rPr>
              <a:t>sign schedule will have been determined much earlier in the project. </a:t>
            </a:r>
            <a:r>
              <a:rPr lang="en-US" sz="1600" dirty="0" smtClean="0">
                <a:latin typeface="Arial" pitchFamily="34" charset="0"/>
                <a:ea typeface="Times New Roman" pitchFamily="18" charset="0"/>
                <a:cs typeface="Arial" pitchFamily="34" charset="0"/>
              </a:rPr>
              <a:t>Room </a:t>
            </a:r>
            <a:r>
              <a:rPr lang="en-US" sz="1600" dirty="0">
                <a:latin typeface="Arial" pitchFamily="34" charset="0"/>
                <a:ea typeface="Times New Roman" pitchFamily="18" charset="0"/>
                <a:cs typeface="Arial" pitchFamily="34" charset="0"/>
              </a:rPr>
              <a:t>signs should be installed prior to the move to assist with room identification. If there is a delay in the delivery of signs, a temporary sign should be installed to assist with the move.</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Appliances/Vending Machines - If </a:t>
            </a:r>
            <a:r>
              <a:rPr lang="en-US" sz="1600" dirty="0">
                <a:latin typeface="Arial" pitchFamily="34" charset="0"/>
                <a:ea typeface="Times New Roman" pitchFamily="18" charset="0"/>
                <a:cs typeface="Arial" pitchFamily="34" charset="0"/>
              </a:rPr>
              <a:t>a project is purchasing </a:t>
            </a:r>
            <a:r>
              <a:rPr lang="en-US" sz="1600" dirty="0" smtClean="0">
                <a:latin typeface="Arial" pitchFamily="34" charset="0"/>
                <a:ea typeface="Times New Roman" pitchFamily="18" charset="0"/>
                <a:cs typeface="Arial" pitchFamily="34" charset="0"/>
              </a:rPr>
              <a:t>appliances, </a:t>
            </a:r>
            <a:r>
              <a:rPr lang="en-US" sz="1600" dirty="0">
                <a:latin typeface="Arial" pitchFamily="34" charset="0"/>
                <a:ea typeface="Times New Roman" pitchFamily="18" charset="0"/>
                <a:cs typeface="Arial" pitchFamily="34" charset="0"/>
              </a:rPr>
              <a:t>the Planner/PM should contact the Move Coordinator to work with the vendor for delivery date and location. </a:t>
            </a:r>
            <a:r>
              <a:rPr lang="en-US" sz="1600" dirty="0" smtClean="0">
                <a:latin typeface="Arial" pitchFamily="34" charset="0"/>
                <a:ea typeface="Times New Roman" pitchFamily="18" charset="0"/>
                <a:cs typeface="Arial" pitchFamily="34" charset="0"/>
              </a:rPr>
              <a:t>Vending </a:t>
            </a:r>
            <a:r>
              <a:rPr lang="en-US" sz="1600" dirty="0">
                <a:latin typeface="Arial" pitchFamily="34" charset="0"/>
                <a:ea typeface="Times New Roman" pitchFamily="18" charset="0"/>
                <a:cs typeface="Arial" pitchFamily="34" charset="0"/>
              </a:rPr>
              <a:t>Machines are also coordinated with Resource Management for our approved vending supplier.  </a:t>
            </a:r>
          </a:p>
          <a:p>
            <a:pPr eaLnBrk="1" hangingPunct="1">
              <a:spcBef>
                <a:spcPct val="0"/>
              </a:spcBef>
              <a:tabLst>
                <a:tab pos="3200400" algn="l"/>
              </a:tabLst>
            </a:pPr>
            <a:endParaRPr lang="en-US" sz="1600"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Furniture - The </a:t>
            </a:r>
            <a:r>
              <a:rPr lang="en-US" sz="1600" dirty="0">
                <a:latin typeface="Arial" pitchFamily="34" charset="0"/>
                <a:ea typeface="Times New Roman" pitchFamily="18" charset="0"/>
                <a:cs typeface="Arial" pitchFamily="34" charset="0"/>
              </a:rPr>
              <a:t>furniture installation date should be established early during the construction phase.  Continue to coordinate with the furniture vendor and Resource Management Furniture and Design for status.  </a:t>
            </a:r>
            <a:r>
              <a:rPr lang="en-US" sz="1600" dirty="0" smtClean="0">
                <a:latin typeface="Arial" pitchFamily="34" charset="0"/>
                <a:ea typeface="Times New Roman" pitchFamily="18" charset="0"/>
                <a:cs typeface="Arial" pitchFamily="34" charset="0"/>
              </a:rPr>
              <a:t>Schedule </a:t>
            </a:r>
            <a:r>
              <a:rPr lang="en-US" sz="1600" dirty="0">
                <a:latin typeface="Arial" pitchFamily="34" charset="0"/>
                <a:ea typeface="Times New Roman" pitchFamily="18" charset="0"/>
                <a:cs typeface="Arial" pitchFamily="34" charset="0"/>
              </a:rPr>
              <a:t>a date with the furniture vendor and the customer for a furniture punch list determining any items that need repair correction, or </a:t>
            </a:r>
            <a:r>
              <a:rPr lang="en-US" sz="1600" dirty="0" smtClean="0">
                <a:latin typeface="Arial" pitchFamily="34" charset="0"/>
                <a:ea typeface="Times New Roman" pitchFamily="18" charset="0"/>
                <a:cs typeface="Arial" pitchFamily="34" charset="0"/>
              </a:rPr>
              <a:t>completion. Communicate </a:t>
            </a:r>
            <a:r>
              <a:rPr lang="en-US" sz="1600" dirty="0">
                <a:latin typeface="Arial" pitchFamily="34" charset="0"/>
                <a:ea typeface="Times New Roman" pitchFamily="18" charset="0"/>
                <a:cs typeface="Arial" pitchFamily="34" charset="0"/>
              </a:rPr>
              <a:t>progress of completions with the customer.</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Data </a:t>
            </a:r>
            <a:r>
              <a:rPr lang="en-US" sz="1600" dirty="0">
                <a:latin typeface="Arial" pitchFamily="34" charset="0"/>
                <a:ea typeface="Times New Roman" pitchFamily="18" charset="0"/>
                <a:cs typeface="Arial" pitchFamily="34" charset="0"/>
              </a:rPr>
              <a:t>Activations / Phone </a:t>
            </a:r>
            <a:r>
              <a:rPr lang="en-US" sz="1600" dirty="0" smtClean="0">
                <a:latin typeface="Arial" pitchFamily="34" charset="0"/>
                <a:ea typeface="Times New Roman" pitchFamily="18" charset="0"/>
                <a:cs typeface="Arial" pitchFamily="34" charset="0"/>
              </a:rPr>
              <a:t>Installation - The </a:t>
            </a:r>
            <a:r>
              <a:rPr lang="en-US" sz="1600" dirty="0">
                <a:latin typeface="Arial" pitchFamily="34" charset="0"/>
                <a:ea typeface="Times New Roman" pitchFamily="18" charset="0"/>
                <a:cs typeface="Arial" pitchFamily="34" charset="0"/>
              </a:rPr>
              <a:t>Planner/PM should refer to the Phone Data Activation Guidelines. Exact data ports to be activated will have been determined earlier in the planning stages.  The low voltage subcontractor is to prepare “as-</a:t>
            </a:r>
            <a:r>
              <a:rPr lang="en-US" sz="1600" dirty="0" err="1">
                <a:latin typeface="Arial" pitchFamily="34" charset="0"/>
                <a:ea typeface="Times New Roman" pitchFamily="18" charset="0"/>
                <a:cs typeface="Arial" pitchFamily="34" charset="0"/>
              </a:rPr>
              <a:t>builts</a:t>
            </a:r>
            <a:r>
              <a:rPr lang="en-US" sz="1600" dirty="0">
                <a:latin typeface="Arial" pitchFamily="34" charset="0"/>
                <a:ea typeface="Times New Roman" pitchFamily="18" charset="0"/>
                <a:cs typeface="Arial" pitchFamily="34" charset="0"/>
              </a:rPr>
              <a:t>” for low voltage indicating the port number for each location.  This must be completed and delivered to MSCITS and TFC prior to activations.  Begin this coordination during construction. </a:t>
            </a: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marL="0" indent="0" eaLnBrk="1" hangingPunct="1">
              <a:spcBef>
                <a:spcPct val="0"/>
              </a:spcBef>
              <a:buNone/>
              <a:tabLst>
                <a:tab pos="3200400" algn="l"/>
              </a:tabLst>
            </a:pPr>
            <a:endParaRPr lang="en-US" sz="1450" dirty="0">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12</a:t>
            </a:fld>
            <a:endParaRPr lang="en-US" dirty="0"/>
          </a:p>
        </p:txBody>
      </p:sp>
    </p:spTree>
    <p:extLst>
      <p:ext uri="{BB962C8B-B14F-4D97-AF65-F5344CB8AC3E}">
        <p14:creationId xmlns:p14="http://schemas.microsoft.com/office/powerpoint/2010/main" val="320819706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93051" y="1133698"/>
            <a:ext cx="8984273"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Development of Move Plan/Detailed Move Schedule (cont.)</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Audio Visual - Coordinate </a:t>
            </a:r>
            <a:r>
              <a:rPr lang="en-US" sz="1450" dirty="0">
                <a:latin typeface="Arial" pitchFamily="34" charset="0"/>
                <a:ea typeface="Times New Roman" pitchFamily="18" charset="0"/>
                <a:cs typeface="Arial" pitchFamily="34" charset="0"/>
              </a:rPr>
              <a:t>with the AV vendor dates they will have access to the space for installation and the duration necessary to complete their work.  Allow for testing of the new system and in some cases, schedule a training session for the users with the AV vendor for familiarity in use of the new system. </a:t>
            </a: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Specialized Equipment - The </a:t>
            </a:r>
            <a:r>
              <a:rPr lang="en-US" sz="1450" dirty="0">
                <a:latin typeface="Arial" pitchFamily="34" charset="0"/>
                <a:ea typeface="Times New Roman" pitchFamily="18" charset="0"/>
                <a:cs typeface="Arial" pitchFamily="34" charset="0"/>
              </a:rPr>
              <a:t>Planner/PM should closely coordinate with the customer and </a:t>
            </a:r>
            <a:r>
              <a:rPr lang="en-US" sz="1450" dirty="0" smtClean="0">
                <a:latin typeface="Arial" pitchFamily="34" charset="0"/>
                <a:ea typeface="Times New Roman" pitchFamily="18" charset="0"/>
                <a:cs typeface="Arial" pitchFamily="34" charset="0"/>
              </a:rPr>
              <a:t>EH&amp;S </a:t>
            </a:r>
            <a:r>
              <a:rPr lang="en-US" sz="1450" dirty="0">
                <a:latin typeface="Arial" pitchFamily="34" charset="0"/>
                <a:ea typeface="Times New Roman" pitchFamily="18" charset="0"/>
                <a:cs typeface="Arial" pitchFamily="34" charset="0"/>
              </a:rPr>
              <a:t>as there may be several specialized pieces of equipment each with different vendors moving or </a:t>
            </a:r>
            <a:r>
              <a:rPr lang="en-US" sz="1450" dirty="0" smtClean="0">
                <a:latin typeface="Arial" pitchFamily="34" charset="0"/>
                <a:ea typeface="Times New Roman" pitchFamily="18" charset="0"/>
                <a:cs typeface="Arial" pitchFamily="34" charset="0"/>
              </a:rPr>
              <a:t>installing.  </a:t>
            </a:r>
            <a:r>
              <a:rPr lang="en-US" sz="1450" dirty="0">
                <a:latin typeface="Arial" pitchFamily="34" charset="0"/>
                <a:ea typeface="Times New Roman" pitchFamily="18" charset="0"/>
                <a:cs typeface="Arial" pitchFamily="34" charset="0"/>
              </a:rPr>
              <a:t>Coordinate with each to understand their needs and required time to complete their work. The Planner/PM should also walk the path of travel from where the piece of equipment will be unloaded to the project area to ensure there are no restrictions with regard to floor loading, overhead clearance and width of the path. </a:t>
            </a: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Biological</a:t>
            </a:r>
            <a:r>
              <a:rPr lang="en-US" sz="1450" dirty="0">
                <a:latin typeface="Arial" pitchFamily="34" charset="0"/>
                <a:ea typeface="Times New Roman" pitchFamily="18" charset="0"/>
                <a:cs typeface="Arial" pitchFamily="34" charset="0"/>
              </a:rPr>
              <a:t>, Chemical, Radiological </a:t>
            </a:r>
            <a:r>
              <a:rPr lang="en-US" sz="1450" dirty="0" smtClean="0">
                <a:latin typeface="Arial" pitchFamily="34" charset="0"/>
                <a:ea typeface="Times New Roman" pitchFamily="18" charset="0"/>
                <a:cs typeface="Arial" pitchFamily="34" charset="0"/>
              </a:rPr>
              <a:t>Material - For </a:t>
            </a:r>
            <a:r>
              <a:rPr lang="en-US" sz="1450" dirty="0">
                <a:latin typeface="Arial" pitchFamily="34" charset="0"/>
                <a:ea typeface="Times New Roman" pitchFamily="18" charset="0"/>
                <a:cs typeface="Arial" pitchFamily="34" charset="0"/>
              </a:rPr>
              <a:t>lab moves, work with assigned </a:t>
            </a:r>
            <a:r>
              <a:rPr lang="en-US" sz="1450" dirty="0" smtClean="0">
                <a:latin typeface="Arial" pitchFamily="34" charset="0"/>
                <a:ea typeface="Times New Roman" pitchFamily="18" charset="0"/>
                <a:cs typeface="Arial" pitchFamily="34" charset="0"/>
              </a:rPr>
              <a:t>EH&amp;S </a:t>
            </a:r>
            <a:r>
              <a:rPr lang="en-US" sz="1450" dirty="0">
                <a:latin typeface="Arial" pitchFamily="34" charset="0"/>
                <a:ea typeface="Times New Roman" pitchFamily="18" charset="0"/>
                <a:cs typeface="Arial" pitchFamily="34" charset="0"/>
              </a:rPr>
              <a:t>staff to assess needs and to plan for move of biological, chemical or radiological materials.  Each has special training and qualifications to handle.  </a:t>
            </a:r>
            <a:endParaRPr lang="en-US" sz="1450" dirty="0" smtClean="0">
              <a:latin typeface="Arial" pitchFamily="34" charset="0"/>
              <a:ea typeface="Times New Roman" pitchFamily="18" charset="0"/>
              <a:cs typeface="Arial" pitchFamily="34" charset="0"/>
            </a:endParaRPr>
          </a:p>
          <a:p>
            <a:pPr eaLnBrk="1" hangingPunct="1">
              <a:spcBef>
                <a:spcPct val="0"/>
              </a:spcBef>
              <a:tabLst>
                <a:tab pos="3200400" algn="l"/>
              </a:tabLst>
            </a:pPr>
            <a:endParaRPr lang="en-US" sz="145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450" dirty="0" smtClean="0">
                <a:latin typeface="Arial" pitchFamily="34" charset="0"/>
                <a:ea typeface="Times New Roman" pitchFamily="18" charset="0"/>
                <a:cs typeface="Arial" pitchFamily="34" charset="0"/>
              </a:rPr>
              <a:t>Move Training - Most </a:t>
            </a:r>
            <a:r>
              <a:rPr lang="en-US" sz="1450" dirty="0">
                <a:latin typeface="Arial" pitchFamily="34" charset="0"/>
                <a:ea typeface="Times New Roman" pitchFamily="18" charset="0"/>
                <a:cs typeface="Arial" pitchFamily="34" charset="0"/>
              </a:rPr>
              <a:t>moves will go smoothly when thoroughly planned and involve the necessary stakeholders to the move. For lab moves, </a:t>
            </a:r>
            <a:r>
              <a:rPr lang="en-US" sz="1450" dirty="0" smtClean="0">
                <a:latin typeface="Arial" pitchFamily="34" charset="0"/>
                <a:ea typeface="Times New Roman" pitchFamily="18" charset="0"/>
                <a:cs typeface="Arial" pitchFamily="34" charset="0"/>
              </a:rPr>
              <a:t>EH&amp;S </a:t>
            </a:r>
            <a:r>
              <a:rPr lang="en-US" sz="1450" dirty="0">
                <a:latin typeface="Arial" pitchFamily="34" charset="0"/>
                <a:ea typeface="Times New Roman" pitchFamily="18" charset="0"/>
                <a:cs typeface="Arial" pitchFamily="34" charset="0"/>
              </a:rPr>
              <a:t>will conduct safety training </a:t>
            </a:r>
            <a:r>
              <a:rPr lang="en-US" sz="1450" dirty="0" smtClean="0">
                <a:latin typeface="Arial" pitchFamily="34" charset="0"/>
                <a:ea typeface="Times New Roman" pitchFamily="18" charset="0"/>
                <a:cs typeface="Arial" pitchFamily="34" charset="0"/>
              </a:rPr>
              <a:t>to </a:t>
            </a:r>
            <a:r>
              <a:rPr lang="en-US" sz="1450" dirty="0">
                <a:latin typeface="Arial" pitchFamily="34" charset="0"/>
                <a:ea typeface="Times New Roman" pitchFamily="18" charset="0"/>
                <a:cs typeface="Arial" pitchFamily="34" charset="0"/>
              </a:rPr>
              <a:t>ensure compliance with safety practices and regulatory requirements for handling hazardous materials.  The Move Coordinator is to schedule the move training meetings depending on project need and </a:t>
            </a:r>
            <a:r>
              <a:rPr lang="en-US" sz="1450" dirty="0" smtClean="0">
                <a:latin typeface="Arial" pitchFamily="34" charset="0"/>
                <a:ea typeface="Times New Roman" pitchFamily="18" charset="0"/>
                <a:cs typeface="Arial" pitchFamily="34" charset="0"/>
              </a:rPr>
              <a:t>size.  Damages - Damage </a:t>
            </a:r>
            <a:r>
              <a:rPr lang="en-US" sz="1450" dirty="0">
                <a:latin typeface="Arial" pitchFamily="34" charset="0"/>
                <a:ea typeface="Times New Roman" pitchFamily="18" charset="0"/>
                <a:cs typeface="Arial" pitchFamily="34" charset="0"/>
              </a:rPr>
              <a:t>occurring during the move should be addressed with the Insurance Analyst from General Property Insurance and the Move Coordinator. </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13</a:t>
            </a:fld>
            <a:endParaRPr lang="en-US" dirty="0"/>
          </a:p>
        </p:txBody>
      </p:sp>
    </p:spTree>
    <p:extLst>
      <p:ext uri="{BB962C8B-B14F-4D97-AF65-F5344CB8AC3E}">
        <p14:creationId xmlns:p14="http://schemas.microsoft.com/office/powerpoint/2010/main" val="26162819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93051" y="1463248"/>
            <a:ext cx="8984273" cy="28161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Post Move Follow Up</a:t>
            </a:r>
          </a:p>
          <a:p>
            <a:pPr marL="0" indent="0" eaLnBrk="1" hangingPunct="1">
              <a:spcBef>
                <a:spcPct val="0"/>
              </a:spcBef>
              <a:buNone/>
              <a:tabLst>
                <a:tab pos="3200400" algn="l"/>
              </a:tabLst>
            </a:pPr>
            <a:endParaRPr lang="en-US" sz="2000" b="1"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2000" dirty="0" smtClean="0">
                <a:latin typeface="Arial" pitchFamily="34" charset="0"/>
                <a:ea typeface="Times New Roman" pitchFamily="18" charset="0"/>
                <a:cs typeface="Arial" pitchFamily="34" charset="0"/>
              </a:rPr>
              <a:t>Condition of </a:t>
            </a:r>
            <a:r>
              <a:rPr lang="en-US" sz="2000" dirty="0">
                <a:latin typeface="Arial" pitchFamily="34" charset="0"/>
                <a:ea typeface="Times New Roman" pitchFamily="18" charset="0"/>
                <a:cs typeface="Arial" pitchFamily="34" charset="0"/>
              </a:rPr>
              <a:t>Vacated Space - It is expected that areas vacated by a move are to be left “broom clean”. Please refer to the Space Closure Checklist for further details and requirements. </a:t>
            </a:r>
          </a:p>
          <a:p>
            <a:pPr eaLnBrk="1" hangingPunct="1">
              <a:spcBef>
                <a:spcPct val="0"/>
              </a:spcBef>
              <a:tabLst>
                <a:tab pos="3200400" algn="l"/>
              </a:tabLst>
            </a:pPr>
            <a:endParaRPr lang="en-US" sz="20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2000" dirty="0" smtClean="0">
                <a:latin typeface="Arial" pitchFamily="34" charset="0"/>
                <a:ea typeface="Times New Roman" pitchFamily="18" charset="0"/>
                <a:cs typeface="Arial" pitchFamily="34" charset="0"/>
              </a:rPr>
              <a:t>Lab Decommissioning - If </a:t>
            </a:r>
            <a:r>
              <a:rPr lang="en-US" sz="2000" dirty="0">
                <a:latin typeface="Arial" pitchFamily="34" charset="0"/>
                <a:ea typeface="Times New Roman" pitchFamily="18" charset="0"/>
                <a:cs typeface="Arial" pitchFamily="34" charset="0"/>
              </a:rPr>
              <a:t>a lab is being vacated, please refer to the </a:t>
            </a:r>
            <a:r>
              <a:rPr lang="en-US" sz="2000" dirty="0">
                <a:latin typeface="Arial" pitchFamily="34" charset="0"/>
                <a:ea typeface="Times New Roman" pitchFamily="18" charset="0"/>
                <a:cs typeface="Arial" pitchFamily="34" charset="0"/>
                <a:hlinkClick r:id="rId2" action="ppaction://hlinkfile"/>
              </a:rPr>
              <a:t>Lab Closure Checklist</a:t>
            </a:r>
            <a:r>
              <a:rPr lang="en-US" sz="2000" dirty="0">
                <a:latin typeface="Arial" pitchFamily="34" charset="0"/>
                <a:ea typeface="Times New Roman" pitchFamily="18" charset="0"/>
                <a:cs typeface="Arial" pitchFamily="34" charset="0"/>
              </a:rPr>
              <a:t> for further details and requirements. </a:t>
            </a:r>
            <a:r>
              <a:rPr lang="en-US" sz="2000" dirty="0" smtClean="0">
                <a:latin typeface="Arial" pitchFamily="34" charset="0"/>
                <a:ea typeface="Times New Roman" pitchFamily="18" charset="0"/>
                <a:cs typeface="Arial" pitchFamily="34" charset="0"/>
              </a:rPr>
              <a:t> </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14</a:t>
            </a:fld>
            <a:endParaRPr lang="en-US" dirty="0"/>
          </a:p>
        </p:txBody>
      </p:sp>
    </p:spTree>
    <p:extLst>
      <p:ext uri="{BB962C8B-B14F-4D97-AF65-F5344CB8AC3E}">
        <p14:creationId xmlns:p14="http://schemas.microsoft.com/office/powerpoint/2010/main" val="368907976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197827" y="1447378"/>
            <a:ext cx="887949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Record Documents</a:t>
            </a:r>
          </a:p>
          <a:p>
            <a:pPr marL="0" indent="0" eaLnBrk="1" hangingPunct="1">
              <a:spcBef>
                <a:spcPct val="0"/>
              </a:spcBef>
              <a:buNone/>
              <a:tabLst>
                <a:tab pos="3200400" algn="l"/>
              </a:tabLst>
            </a:pPr>
            <a:endParaRPr lang="en-US" sz="16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a:latin typeface="Arial" pitchFamily="34" charset="0"/>
                <a:ea typeface="Times New Roman" pitchFamily="18" charset="0"/>
                <a:cs typeface="Arial" pitchFamily="34" charset="0"/>
              </a:rPr>
              <a:t>The Contractor, usually via the A/E, must deliver all O&amp;M manuals to the Planner/PM for review prior to staff training on the equipment.  The Planner/PM will work with the Contractor to schedule and manage the equipment start up and training. All building materials (also known as “attic stock”) must be delivered after the final punch list work is completed and accepted. </a:t>
            </a:r>
            <a:r>
              <a:rPr lang="en-US" sz="1600" dirty="0" smtClean="0">
                <a:latin typeface="Arial" pitchFamily="34" charset="0"/>
                <a:ea typeface="Times New Roman" pitchFamily="18" charset="0"/>
                <a:cs typeface="Arial" pitchFamily="34" charset="0"/>
              </a:rPr>
              <a:t>Attic </a:t>
            </a:r>
            <a:r>
              <a:rPr lang="en-US" sz="1600" dirty="0">
                <a:latin typeface="Arial" pitchFamily="34" charset="0"/>
                <a:ea typeface="Times New Roman" pitchFamily="18" charset="0"/>
                <a:cs typeface="Arial" pitchFamily="34" charset="0"/>
              </a:rPr>
              <a:t>stock should be secured and managed by Facilities Operations</a:t>
            </a:r>
            <a:r>
              <a:rPr lang="en-US" sz="1600" dirty="0" smtClean="0">
                <a:latin typeface="Arial" pitchFamily="34" charset="0"/>
                <a:ea typeface="Times New Roman" pitchFamily="18" charset="0"/>
                <a:cs typeface="Arial" pitchFamily="34" charset="0"/>
              </a:rPr>
              <a:t>.</a:t>
            </a:r>
          </a:p>
          <a:p>
            <a:pPr eaLnBrk="1" hangingPunct="1">
              <a:spcBef>
                <a:spcPct val="0"/>
              </a:spcBef>
              <a:tabLst>
                <a:tab pos="3200400" algn="l"/>
              </a:tabLst>
            </a:pPr>
            <a:endParaRPr lang="en-US" sz="16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a:latin typeface="Arial" pitchFamily="34" charset="0"/>
                <a:ea typeface="Times New Roman" pitchFamily="18" charset="0"/>
                <a:cs typeface="Arial" pitchFamily="34" charset="0"/>
              </a:rPr>
              <a:t>The record </a:t>
            </a:r>
            <a:r>
              <a:rPr lang="en-US" sz="1600" dirty="0" smtClean="0">
                <a:latin typeface="Arial" pitchFamily="34" charset="0"/>
                <a:ea typeface="Times New Roman" pitchFamily="18" charset="0"/>
                <a:cs typeface="Arial" pitchFamily="34" charset="0"/>
              </a:rPr>
              <a:t>documents </a:t>
            </a:r>
            <a:r>
              <a:rPr lang="en-US" sz="1600" dirty="0">
                <a:latin typeface="Arial" pitchFamily="34" charset="0"/>
                <a:ea typeface="Times New Roman" pitchFamily="18" charset="0"/>
                <a:cs typeface="Arial" pitchFamily="34" charset="0"/>
              </a:rPr>
              <a:t>are a record of formal change orders as well as modifications required to construct the facility.  The contractor turns over the electronic copies of the record documents, including as built drawings to the A/E or Planner/PM as part of construction close out.  The Planner/PM will then deliver them to the Space Information Coordinator using the Transmittal Form.  The Planner/PM should complete the Space Utilization Update Form and deliver it to the Space Planner who will review for accuracy and approvals and forward to the Space Coordinator to update the Space Information System.  </a:t>
            </a:r>
          </a:p>
          <a:p>
            <a:pPr eaLnBrk="1" hangingPunct="1">
              <a:spcBef>
                <a:spcPct val="0"/>
              </a:spcBef>
              <a:tabLst>
                <a:tab pos="3200400" algn="l"/>
              </a:tabLst>
            </a:pPr>
            <a:endParaRPr lang="en-US" sz="1600"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600" dirty="0" smtClean="0">
                <a:latin typeface="Arial" pitchFamily="34" charset="0"/>
                <a:ea typeface="Times New Roman" pitchFamily="18" charset="0"/>
                <a:cs typeface="Arial" pitchFamily="34" charset="0"/>
              </a:rPr>
              <a:t>It </a:t>
            </a:r>
            <a:r>
              <a:rPr lang="en-US" sz="1600" dirty="0">
                <a:latin typeface="Arial" pitchFamily="34" charset="0"/>
                <a:ea typeface="Times New Roman" pitchFamily="18" charset="0"/>
                <a:cs typeface="Arial" pitchFamily="34" charset="0"/>
              </a:rPr>
              <a:t>is important that all Project Team members are familiar with FMD’s Records Management Guidelines, and the standard filing structure, to ensure consistency in the management of project files.  The guidelines address both hard copy and electronic files. </a:t>
            </a:r>
            <a:r>
              <a:rPr lang="en-US" sz="1600" dirty="0" smtClean="0">
                <a:latin typeface="Arial" pitchFamily="34" charset="0"/>
                <a:ea typeface="Times New Roman" pitchFamily="18" charset="0"/>
                <a:cs typeface="Arial" pitchFamily="34" charset="0"/>
              </a:rPr>
              <a:t>A </a:t>
            </a:r>
            <a:r>
              <a:rPr lang="en-US" sz="1600" dirty="0">
                <a:latin typeface="Arial" pitchFamily="34" charset="0"/>
                <a:ea typeface="Times New Roman" pitchFamily="18" charset="0"/>
                <a:cs typeface="Arial" pitchFamily="34" charset="0"/>
              </a:rPr>
              <a:t>complete project record is required and must be completed prior to administrative closeout. </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15</a:t>
            </a:fld>
            <a:endParaRPr lang="en-US" dirty="0"/>
          </a:p>
        </p:txBody>
      </p:sp>
    </p:spTree>
    <p:extLst>
      <p:ext uri="{BB962C8B-B14F-4D97-AF65-F5344CB8AC3E}">
        <p14:creationId xmlns:p14="http://schemas.microsoft.com/office/powerpoint/2010/main" val="224467422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2"/>
          <p:cNvSpPr>
            <a:spLocks noGrp="1" noChangeArrowheads="1"/>
          </p:cNvSpPr>
          <p:nvPr>
            <p:ph idx="1"/>
          </p:nvPr>
        </p:nvSpPr>
        <p:spPr bwMode="auto">
          <a:xfrm>
            <a:off x="339970" y="3617757"/>
            <a:ext cx="854612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buNone/>
            </a:pPr>
            <a:r>
              <a:rPr lang="en-US" sz="1400" dirty="0" smtClean="0">
                <a:ea typeface="Arial Unicode MS" pitchFamily="34" charset="-128"/>
                <a:cs typeface="Arial Unicode MS" pitchFamily="34" charset="-128"/>
              </a:rPr>
              <a:t>.</a:t>
            </a:r>
            <a:r>
              <a:rPr lang="en-US" sz="2000" b="1" dirty="0" smtClean="0"/>
              <a:t> </a:t>
            </a:r>
            <a:endParaRPr lang="en-US" sz="2000" dirty="0"/>
          </a:p>
        </p:txBody>
      </p:sp>
      <p:sp>
        <p:nvSpPr>
          <p:cNvPr id="6" name="Rectangle 2"/>
          <p:cNvSpPr>
            <a:spLocks noChangeArrowheads="1"/>
          </p:cNvSpPr>
          <p:nvPr/>
        </p:nvSpPr>
        <p:spPr bwMode="auto">
          <a:xfrm>
            <a:off x="152400" y="1157365"/>
            <a:ext cx="8991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3200400" algn="l"/>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32004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Final Endorsement &amp; Occupancy</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tab pos="3200400" algn="l"/>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r>
              <a:rPr lang="en-US" sz="1400" dirty="0">
                <a:latin typeface="Arial" pitchFamily="34" charset="0"/>
                <a:ea typeface="Times New Roman" pitchFamily="18" charset="0"/>
                <a:cs typeface="Arial" pitchFamily="34" charset="0"/>
              </a:rPr>
              <a:t>After final inspection and sign-off by the appropriate regulatory authorities, the Planner/PM will ensure all final inspections have been completed and approved. </a:t>
            </a:r>
            <a:endParaRPr lang="en-US" sz="1400" dirty="0" smtClean="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endParaRPr lang="en-US" sz="1400" dirty="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Planner/PM will complete a Project Occupancy Notification Form and place it in the Project Record with copies distributed to Space Information Planner, Senior Director of Facilities Operations and the Facilities Integrated Service Center Lead. Upon receipt of a Certificate of Substantial Completion, the Planner/PM submits to Business Operations to record and route for signature to the Director of Capital Projects. The facility or area may be occupied and the warranty period begins.  This notification relays that the space has now been turned over to the customer and should be included in any applicable insurance policy for the University. </a:t>
            </a:r>
            <a:endParaRPr lang="en-US" sz="1400" dirty="0" smtClean="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endParaRPr lang="en-US" sz="1400" dirty="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warranty period is normally a one-year period after receipt of the Certificate of Substantial Completion.  During this </a:t>
            </a:r>
            <a:r>
              <a:rPr lang="en-US" sz="1400" dirty="0" smtClean="0">
                <a:latin typeface="Arial" pitchFamily="34" charset="0"/>
                <a:ea typeface="Times New Roman" pitchFamily="18" charset="0"/>
                <a:cs typeface="Arial" pitchFamily="34" charset="0"/>
              </a:rPr>
              <a:t>time, </a:t>
            </a:r>
            <a:r>
              <a:rPr lang="en-US" sz="1400" dirty="0">
                <a:latin typeface="Arial" pitchFamily="34" charset="0"/>
                <a:ea typeface="Times New Roman" pitchFamily="18" charset="0"/>
                <a:cs typeface="Arial" pitchFamily="34" charset="0"/>
              </a:rPr>
              <a:t>the goal is to provide consistent tracking and addressing of issues that occur during the warranty period.  As issues arise after move-in, the Planner/PM will work with FMD in determining the responsible party.  Contractor issues are immediately referred to the appropriate contractor for corrections and will be managed by the Planner/PM; design issues are referred to the A/E for disposition. </a:t>
            </a:r>
            <a:endParaRPr lang="en-US" sz="1400" dirty="0" smtClean="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endParaRPr lang="en-US" sz="1400" dirty="0">
              <a:latin typeface="Arial" pitchFamily="34" charset="0"/>
              <a:ea typeface="Times New Roman" pitchFamily="18" charset="0"/>
              <a:cs typeface="Arial" pitchFamily="34" charset="0"/>
            </a:endParaRPr>
          </a:p>
          <a:p>
            <a:pPr marL="285750" lvl="0" indent="-285750">
              <a:buFont typeface="Arial" pitchFamily="34" charset="0"/>
              <a:buChar char="•"/>
              <a:tabLst>
                <a:tab pos="3200400" algn="l"/>
              </a:tabLst>
            </a:pPr>
            <a:r>
              <a:rPr lang="en-US" sz="1400" dirty="0" smtClean="0">
                <a:latin typeface="Arial" pitchFamily="34" charset="0"/>
                <a:ea typeface="Times New Roman" pitchFamily="18" charset="0"/>
                <a:cs typeface="Arial" pitchFamily="34" charset="0"/>
              </a:rPr>
              <a:t>Warranty </a:t>
            </a:r>
            <a:r>
              <a:rPr lang="en-US" sz="1400" dirty="0">
                <a:latin typeface="Arial" pitchFamily="34" charset="0"/>
                <a:ea typeface="Times New Roman" pitchFamily="18" charset="0"/>
                <a:cs typeface="Arial" pitchFamily="34" charset="0"/>
              </a:rPr>
              <a:t>Reviews should be conducted by the Project Team after eleven months after occupancy for equipment and other building items.  At the end of the warranty period, Facilities Operations will assume full control of the facility.  Extended warranty items will continue to be addressed between the Planner/PM and FMD until the expiration of those warranties.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4" name="Rectangle 1"/>
          <p:cNvSpPr>
            <a:spLocks noChangeArrowheads="1"/>
          </p:cNvSpPr>
          <p:nvPr/>
        </p:nvSpPr>
        <p:spPr bwMode="auto">
          <a:xfrm>
            <a:off x="257908" y="3435700"/>
            <a:ext cx="8352691"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smtClean="0">
                <a:latin typeface="Arial Unicode MS" pitchFamily="34" charset="-128"/>
                <a:ea typeface="Arial Unicode MS" pitchFamily="34" charset="-128"/>
                <a:cs typeface="Arial Unicode MS" pitchFamily="34" charset="-128"/>
              </a:rPr>
              <a:t> </a:t>
            </a:r>
          </a:p>
          <a:p>
            <a:endParaRPr lang="en-US" sz="2000" dirty="0" smtClean="0"/>
          </a:p>
          <a:p>
            <a:r>
              <a:rPr lang="en-US" sz="2000" b="1" dirty="0" smtClean="0"/>
              <a:t> </a:t>
            </a:r>
            <a:endParaRPr lang="en-US" sz="2000" dirty="0"/>
          </a:p>
        </p:txBody>
      </p:sp>
      <p:sp>
        <p:nvSpPr>
          <p:cNvPr id="6" name="Rectangle 1"/>
          <p:cNvSpPr>
            <a:spLocks noChangeArrowheads="1"/>
          </p:cNvSpPr>
          <p:nvPr/>
        </p:nvSpPr>
        <p:spPr bwMode="auto">
          <a:xfrm>
            <a:off x="257908" y="1951784"/>
            <a:ext cx="8886092"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3200400" algn="l"/>
              </a:tabLst>
            </a:pPr>
            <a:r>
              <a:rPr lang="en-US" sz="1900" b="1" dirty="0" smtClean="0">
                <a:latin typeface="Arial" pitchFamily="34" charset="0"/>
                <a:ea typeface="Times New Roman" pitchFamily="18" charset="0"/>
                <a:cs typeface="Arial" pitchFamily="34" charset="0"/>
              </a:rPr>
              <a:t>Final Payments</a:t>
            </a:r>
            <a:endParaRPr kumimoji="0" lang="en-US" sz="1900" b="1"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tab pos="3200400" algn="l"/>
              </a:tabLst>
            </a:pPr>
            <a:endParaRPr kumimoji="0" lang="en-US" sz="19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tab pos="3200400" algn="l"/>
              </a:tabLst>
            </a:pPr>
            <a:r>
              <a:rPr kumimoji="0" lang="en-US" sz="1900" b="0" i="0" u="none" strike="noStrike" cap="none" normalizeH="0" dirty="0" smtClean="0">
                <a:ln>
                  <a:noFill/>
                </a:ln>
                <a:solidFill>
                  <a:schemeClr val="tx1"/>
                </a:solidFill>
                <a:effectLst/>
                <a:latin typeface="Arial" pitchFamily="34" charset="0"/>
                <a:ea typeface="Times New Roman" pitchFamily="18" charset="0"/>
                <a:cs typeface="Arial" pitchFamily="34" charset="0"/>
              </a:rPr>
              <a:t>After the A/E or Planner/PM confirms that the contractor has completed all punch list items they can recommend that the project be formally accepted by signing the Contractor’s final payment request. </a:t>
            </a:r>
          </a:p>
          <a:p>
            <a:pPr marL="0" marR="0" lvl="0" indent="0" algn="l" defTabSz="914400" rtl="0" eaLnBrk="1" fontAlgn="base" latinLnBrk="0" hangingPunct="1">
              <a:lnSpc>
                <a:spcPct val="100000"/>
              </a:lnSpc>
              <a:spcBef>
                <a:spcPct val="0"/>
              </a:spcBef>
              <a:spcAft>
                <a:spcPct val="0"/>
              </a:spcAft>
              <a:buClrTx/>
              <a:buSzTx/>
              <a:buFontTx/>
              <a:buNone/>
              <a:tabLst>
                <a:tab pos="3200400" algn="l"/>
              </a:tabLst>
            </a:pPr>
            <a:endParaRPr lang="en-US" sz="1900" dirty="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tab pos="3200400" algn="l"/>
              </a:tabLst>
            </a:pPr>
            <a:r>
              <a:rPr kumimoji="0" lang="en-US" sz="1900" b="0" i="0" u="none" strike="noStrike" cap="none" normalizeH="0" dirty="0" smtClean="0">
                <a:ln>
                  <a:noFill/>
                </a:ln>
                <a:solidFill>
                  <a:schemeClr val="tx1"/>
                </a:solidFill>
                <a:effectLst/>
                <a:latin typeface="Arial" pitchFamily="34" charset="0"/>
                <a:ea typeface="Times New Roman" pitchFamily="18" charset="0"/>
                <a:cs typeface="Arial" pitchFamily="34" charset="0"/>
              </a:rPr>
              <a:t>Final payment requests (billing for 100% contract completion) are approved by the Planner/PM.  Billing for release of retainage must be received separately</a:t>
            </a:r>
          </a:p>
          <a:p>
            <a:pPr marL="0" marR="0" lvl="0" indent="0" algn="l" defTabSz="914400" rtl="0" eaLnBrk="1" fontAlgn="base" latinLnBrk="0" hangingPunct="1">
              <a:lnSpc>
                <a:spcPct val="100000"/>
              </a:lnSpc>
              <a:spcBef>
                <a:spcPct val="0"/>
              </a:spcBef>
              <a:spcAft>
                <a:spcPct val="0"/>
              </a:spcAft>
              <a:buClrTx/>
              <a:buSzTx/>
              <a:buFontTx/>
              <a:buNone/>
              <a:tabLst>
                <a:tab pos="3200400" algn="l"/>
              </a:tabLst>
            </a:pPr>
            <a:endParaRPr lang="en-US" sz="1900" dirty="0">
              <a:latin typeface="Arial" pitchFamily="34" charset="0"/>
              <a:ea typeface="Times New Roman" pitchFamily="18" charset="0"/>
              <a:cs typeface="Arial" pitchFamily="34" charset="0"/>
            </a:endParaRPr>
          </a:p>
          <a:p>
            <a:pPr lvl="0" fontAlgn="base">
              <a:spcBef>
                <a:spcPct val="0"/>
              </a:spcBef>
              <a:spcAft>
                <a:spcPct val="0"/>
              </a:spcAft>
              <a:buFont typeface="Arial" pitchFamily="34" charset="0"/>
              <a:buChar char="•"/>
              <a:tabLst>
                <a:tab pos="3200400" algn="l"/>
              </a:tabLst>
            </a:pPr>
            <a:r>
              <a:rPr kumimoji="0" lang="en-US" sz="1900" b="1" i="0" u="none" strike="noStrike" cap="none" normalizeH="0" dirty="0" smtClean="0">
                <a:ln>
                  <a:noFill/>
                </a:ln>
                <a:solidFill>
                  <a:schemeClr val="tx1"/>
                </a:solidFill>
                <a:effectLst/>
                <a:latin typeface="Arial" pitchFamily="34" charset="0"/>
                <a:ea typeface="Times New Roman" pitchFamily="18" charset="0"/>
                <a:cs typeface="Arial" pitchFamily="34" charset="0"/>
              </a:rPr>
              <a:t>When prime does not self-perform all work, the Planner/PM will ensure a release of liens certificate is produced. </a:t>
            </a:r>
          </a:p>
          <a:p>
            <a:pPr lvl="0" fontAlgn="base">
              <a:spcBef>
                <a:spcPct val="0"/>
              </a:spcBef>
              <a:spcAft>
                <a:spcPct val="0"/>
              </a:spcAft>
              <a:buFont typeface="Arial" pitchFamily="34" charset="0"/>
              <a:buChar char="•"/>
              <a:tabLst>
                <a:tab pos="3200400" algn="l"/>
              </a:tabLst>
            </a:pPr>
            <a:endParaRPr kumimoji="0" lang="en-US" sz="19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5" name="Slide Number Placeholder 4"/>
          <p:cNvSpPr>
            <a:spLocks noGrp="1"/>
          </p:cNvSpPr>
          <p:nvPr>
            <p:ph type="sldNum" sz="quarter" idx="12"/>
          </p:nvPr>
        </p:nvSpPr>
        <p:spPr/>
        <p:txBody>
          <a:bodyPr/>
          <a:lstStyle/>
          <a:p>
            <a:pPr>
              <a:defRPr/>
            </a:pPr>
            <a:fld id="{F6588DB1-164E-473C-BFA5-10A30B62E60A}" type="slidenum">
              <a:rPr lang="en-US" smtClean="0"/>
              <a:pPr>
                <a:defRPr/>
              </a:pPr>
              <a:t>17</a:t>
            </a:fld>
            <a:endParaRPr lang="en-US" dirty="0"/>
          </a:p>
        </p:txBody>
      </p:sp>
    </p:spTree>
    <p:extLst>
      <p:ext uri="{BB962C8B-B14F-4D97-AF65-F5344CB8AC3E}">
        <p14:creationId xmlns:p14="http://schemas.microsoft.com/office/powerpoint/2010/main" val="3148500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6" name="Rectangle 1"/>
          <p:cNvSpPr>
            <a:spLocks noChangeArrowheads="1"/>
          </p:cNvSpPr>
          <p:nvPr/>
        </p:nvSpPr>
        <p:spPr bwMode="auto">
          <a:xfrm>
            <a:off x="281354" y="3673704"/>
            <a:ext cx="855784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1400" dirty="0" smtClean="0">
              <a:latin typeface="+mn-lt"/>
              <a:ea typeface="Arial Unicode MS" pitchFamily="34" charset="-128"/>
              <a:cs typeface="Arial Unicode MS" pitchFamily="34" charset="-128"/>
            </a:endParaRPr>
          </a:p>
        </p:txBody>
      </p:sp>
      <p:sp>
        <p:nvSpPr>
          <p:cNvPr id="5" name="Rectangle 1"/>
          <p:cNvSpPr>
            <a:spLocks noChangeArrowheads="1"/>
          </p:cNvSpPr>
          <p:nvPr/>
        </p:nvSpPr>
        <p:spPr bwMode="auto">
          <a:xfrm>
            <a:off x="128954" y="1380769"/>
            <a:ext cx="9015046"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00400" algn="l"/>
              </a:tabLst>
            </a:pPr>
            <a:r>
              <a:rPr kumimoji="0" lang="en-US" sz="1900" b="1" i="0" u="none" strike="noStrike" cap="none" normalizeH="0" dirty="0" smtClean="0">
                <a:ln>
                  <a:noFill/>
                </a:ln>
                <a:solidFill>
                  <a:schemeClr val="tx1"/>
                </a:solidFill>
                <a:effectLst/>
                <a:latin typeface="Arial" pitchFamily="34" charset="0"/>
                <a:ea typeface="Times New Roman" pitchFamily="18" charset="0"/>
                <a:cs typeface="Arial" pitchFamily="34" charset="0"/>
              </a:rPr>
              <a:t>Project Checklists</a:t>
            </a:r>
          </a:p>
          <a:p>
            <a:pPr marL="0" marR="0" lvl="0" indent="0" algn="l" defTabSz="914400" rtl="0" eaLnBrk="1" fontAlgn="base" latinLnBrk="0" hangingPunct="1">
              <a:lnSpc>
                <a:spcPct val="100000"/>
              </a:lnSpc>
              <a:spcBef>
                <a:spcPct val="0"/>
              </a:spcBef>
              <a:spcAft>
                <a:spcPct val="0"/>
              </a:spcAft>
              <a:buClrTx/>
              <a:buSzTx/>
              <a:buFontTx/>
              <a:buNone/>
              <a:tabLst>
                <a:tab pos="3200400" algn="l"/>
              </a:tabLst>
            </a:pPr>
            <a:endParaRPr kumimoji="0" lang="en-US" sz="19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342900" lvl="0" indent="-342900">
              <a:buFont typeface="Arial" panose="020B0604020202020204"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A/E Contract Completion Checklist is completed by the Planner/PM and is required to be completed and submitted with the A/E’s final payment application.  The Planner/PM is responsible for reviewing the checklist and verifying all items have been completed before approving the final payment.</a:t>
            </a:r>
          </a:p>
          <a:p>
            <a:pPr marL="342900" lvl="0" indent="-342900">
              <a:buFont typeface="Arial" panose="020B0604020202020204" pitchFamily="34" charset="0"/>
              <a:buChar char="•"/>
              <a:tabLst>
                <a:tab pos="3200400" algn="l"/>
              </a:tabLst>
            </a:pPr>
            <a:endParaRPr lang="en-US" sz="1400" dirty="0" smtClean="0">
              <a:latin typeface="Arial" pitchFamily="34" charset="0"/>
              <a:ea typeface="Times New Roman" pitchFamily="18" charset="0"/>
              <a:cs typeface="Arial" pitchFamily="34" charset="0"/>
            </a:endParaRPr>
          </a:p>
          <a:p>
            <a:pPr marL="342900" lvl="0" indent="-342900">
              <a:buFont typeface="Arial" panose="020B0604020202020204"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Project Delivery Checklist is a comprehensive checklist that can be used from the beginning of a project. </a:t>
            </a: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Planner/PM should conduct a final review of the Project Delivery Checklist to verify all project steps and tasks are complete.</a:t>
            </a:r>
          </a:p>
          <a:p>
            <a:pPr marL="342900" lvl="0" indent="-342900">
              <a:buFont typeface="Arial" panose="020B0604020202020204" pitchFamily="34" charset="0"/>
              <a:buChar char="•"/>
              <a:tabLst>
                <a:tab pos="3200400" algn="l"/>
              </a:tabLst>
            </a:pPr>
            <a:endParaRPr lang="en-US" sz="1400" dirty="0" smtClean="0">
              <a:latin typeface="Arial" pitchFamily="34" charset="0"/>
              <a:ea typeface="Times New Roman" pitchFamily="18" charset="0"/>
              <a:cs typeface="Arial" pitchFamily="34" charset="0"/>
            </a:endParaRPr>
          </a:p>
          <a:p>
            <a:pPr marL="342900" lvl="0" indent="-342900">
              <a:buFont typeface="Arial" panose="020B0604020202020204"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Project Closeout Checklist is required to be completed by the Planner/PM and Business Operations.  The first section of the checklist is completed by the Planner/PM.  All items must be completed before the project can be moved to “Administrative Close Out</a:t>
            </a:r>
            <a:r>
              <a:rPr lang="en-US" sz="1400" dirty="0" smtClean="0">
                <a:latin typeface="Arial" pitchFamily="34" charset="0"/>
                <a:ea typeface="Times New Roman" pitchFamily="18" charset="0"/>
                <a:cs typeface="Arial" pitchFamily="34" charset="0"/>
              </a:rPr>
              <a:t>.”</a:t>
            </a:r>
          </a:p>
          <a:p>
            <a:pPr marL="342900" lvl="0" indent="-342900">
              <a:buFont typeface="Arial" panose="020B0604020202020204" pitchFamily="34" charset="0"/>
              <a:buChar char="•"/>
              <a:tabLst>
                <a:tab pos="3200400" algn="l"/>
              </a:tabLst>
            </a:pPr>
            <a:endParaRPr lang="en-US" sz="1400" dirty="0" smtClean="0">
              <a:latin typeface="Arial" pitchFamily="34" charset="0"/>
              <a:ea typeface="Times New Roman" pitchFamily="18" charset="0"/>
              <a:cs typeface="Arial" pitchFamily="34" charset="0"/>
            </a:endParaRPr>
          </a:p>
          <a:p>
            <a:pPr marL="342900" lvl="0" indent="-342900">
              <a:buFont typeface="Arial" panose="020B0604020202020204" pitchFamily="34" charset="0"/>
              <a:buChar char="•"/>
              <a:tabLst>
                <a:tab pos="3200400" algn="l"/>
              </a:tabLst>
            </a:pP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Planner/PM must confirm that all work deliverables have been completed and accepted. </a:t>
            </a:r>
            <a:r>
              <a:rPr lang="en-US" sz="1400" dirty="0" smtClean="0">
                <a:latin typeface="Arial" pitchFamily="34" charset="0"/>
                <a:ea typeface="Times New Roman" pitchFamily="18" charset="0"/>
                <a:cs typeface="Arial" pitchFamily="34" charset="0"/>
              </a:rPr>
              <a:t>The </a:t>
            </a:r>
            <a:r>
              <a:rPr lang="en-US" sz="1400" dirty="0">
                <a:latin typeface="Arial" pitchFamily="34" charset="0"/>
                <a:ea typeface="Times New Roman" pitchFamily="18" charset="0"/>
                <a:cs typeface="Arial" pitchFamily="34" charset="0"/>
              </a:rPr>
              <a:t>Planner/PM must complete their section of the Project Closeout Checklist and the Director of Capital Projects or equivalent is ultimately responsible for verifying the completion of all required steps to move a project from Post Construction to Administrative Close Out.</a:t>
            </a:r>
          </a:p>
          <a:p>
            <a:pPr marL="342900" lvl="0" indent="-342900">
              <a:buFont typeface="Arial" panose="020B0604020202020204" pitchFamily="34" charset="0"/>
              <a:buChar char="•"/>
              <a:tabLst>
                <a:tab pos="3200400" algn="l"/>
              </a:tabLst>
            </a:pPr>
            <a:endParaRPr lang="en-US" sz="1400" dirty="0" smtClean="0">
              <a:latin typeface="Arial" pitchFamily="34" charset="0"/>
              <a:ea typeface="Times New Roman" pitchFamily="18" charset="0"/>
              <a:cs typeface="Arial" pitchFamily="34" charset="0"/>
            </a:endParaRPr>
          </a:p>
          <a:p>
            <a:pPr marL="342900" lvl="0" indent="-342900">
              <a:buFont typeface="Arial" panose="020B0604020202020204" pitchFamily="34" charset="0"/>
              <a:buChar char="•"/>
              <a:tabLst>
                <a:tab pos="3200400" algn="l"/>
              </a:tabLst>
            </a:pPr>
            <a:r>
              <a:rPr lang="en-US" sz="1400" dirty="0" smtClean="0">
                <a:latin typeface="Arial" pitchFamily="34" charset="0"/>
                <a:ea typeface="Times New Roman" pitchFamily="18" charset="0"/>
                <a:cs typeface="Arial" pitchFamily="34" charset="0"/>
              </a:rPr>
              <a:t>Business </a:t>
            </a:r>
            <a:r>
              <a:rPr lang="en-US" sz="1400" dirty="0">
                <a:latin typeface="Arial" pitchFamily="34" charset="0"/>
                <a:ea typeface="Times New Roman" pitchFamily="18" charset="0"/>
                <a:cs typeface="Arial" pitchFamily="34" charset="0"/>
              </a:rPr>
              <a:t>Operations will complete their section of the Project Closeout Checklist.  Once all items have been completed and Property Accounting has closed the project fund, the project status can be changed to “Closed.”</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tab pos="3200400" algn="l"/>
              </a:tabLst>
            </a:pPr>
            <a:endParaRPr kumimoji="0" lang="en-US" sz="14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4" name="Rectangle 1"/>
          <p:cNvSpPr>
            <a:spLocks noChangeArrowheads="1"/>
          </p:cNvSpPr>
          <p:nvPr/>
        </p:nvSpPr>
        <p:spPr bwMode="auto">
          <a:xfrm>
            <a:off x="0" y="1498617"/>
            <a:ext cx="9144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3200400" algn="l"/>
              </a:tabLst>
            </a:pPr>
            <a:r>
              <a:rPr kumimoji="0" lang="en-US" b="1" i="0" u="none" strike="noStrike" cap="none" normalizeH="0" dirty="0" smtClean="0">
                <a:ln>
                  <a:noFill/>
                </a:ln>
                <a:solidFill>
                  <a:schemeClr val="tx1"/>
                </a:solidFill>
                <a:effectLst/>
                <a:latin typeface="Arial" pitchFamily="34" charset="0"/>
                <a:ea typeface="Times New Roman" pitchFamily="18" charset="0"/>
                <a:cs typeface="Arial" pitchFamily="34" charset="0"/>
              </a:rPr>
              <a:t>Close Out Challenges</a:t>
            </a:r>
          </a:p>
          <a:p>
            <a:pPr marL="0" marR="0" lvl="0" indent="0" algn="l" defTabSz="914400" rtl="0" eaLnBrk="1" fontAlgn="base" latinLnBrk="0" hangingPunct="1">
              <a:lnSpc>
                <a:spcPct val="100000"/>
              </a:lnSpc>
              <a:spcBef>
                <a:spcPct val="0"/>
              </a:spcBef>
              <a:spcAft>
                <a:spcPct val="0"/>
              </a:spcAft>
              <a:buClrTx/>
              <a:buSzTx/>
              <a:tabLst>
                <a:tab pos="3200400" algn="l"/>
              </a:tabLst>
            </a:pPr>
            <a:endPar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3200400" algn="l"/>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Claims: All claims must be resolved before final invoices can be approved</a:t>
            </a:r>
          </a:p>
          <a:p>
            <a:pPr marL="0" marR="0" lvl="0" indent="0" algn="l" defTabSz="914400" rtl="0" eaLnBrk="1" fontAlgn="base" latinLnBrk="0" hangingPunct="1">
              <a:lnSpc>
                <a:spcPct val="100000"/>
              </a:lnSpc>
              <a:spcBef>
                <a:spcPct val="0"/>
              </a:spcBef>
              <a:spcAft>
                <a:spcPct val="0"/>
              </a:spcAft>
              <a:buClrTx/>
              <a:buSzTx/>
              <a:buFontTx/>
              <a:buChar char="•"/>
              <a:tabLst>
                <a:tab pos="3200400" algn="l"/>
              </a:tabLst>
            </a:pPr>
            <a:endParaRPr kumimoji="0" lang="en-US" b="0" i="0" u="none" strike="noStrike" cap="none" normalizeH="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3200400" algn="l"/>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Complete deliverables: Final payments should not be approved if all deliverables are not complete or have not been received.</a:t>
            </a:r>
          </a:p>
          <a:p>
            <a:pPr marL="0" marR="0" lvl="0" indent="0" algn="l" defTabSz="914400" rtl="0" eaLnBrk="0" fontAlgn="base" latinLnBrk="0" hangingPunct="0">
              <a:lnSpc>
                <a:spcPct val="100000"/>
              </a:lnSpc>
              <a:spcBef>
                <a:spcPct val="0"/>
              </a:spcBef>
              <a:spcAft>
                <a:spcPct val="0"/>
              </a:spcAft>
              <a:buClrTx/>
              <a:buSzTx/>
              <a:buFontTx/>
              <a:buChar char="•"/>
              <a:tabLst>
                <a:tab pos="3200400" algn="l"/>
              </a:tabLst>
            </a:pPr>
            <a:endParaRPr kumimoji="0" lang="en-US" b="0" i="0" u="none" strike="noStrike" cap="none" normalizeH="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3200400" algn="l"/>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Professional Services payments: There are several things to verify before approving a final payment for professional services.  In particular, the Planner/PM must verify with the Records Coordinator that the record documents have been received and are readable.  Also, any remaining balances on the contract must be closed.  Final payments should be marked “Final.”</a:t>
            </a:r>
          </a:p>
          <a:p>
            <a:pPr marL="0" marR="0" lvl="0" indent="0" algn="l" defTabSz="914400" rtl="0" eaLnBrk="0" fontAlgn="base" latinLnBrk="0" hangingPunct="0">
              <a:lnSpc>
                <a:spcPct val="100000"/>
              </a:lnSpc>
              <a:spcBef>
                <a:spcPct val="0"/>
              </a:spcBef>
              <a:spcAft>
                <a:spcPct val="0"/>
              </a:spcAft>
              <a:buClrTx/>
              <a:buSzTx/>
              <a:buFontTx/>
              <a:buChar char="•"/>
              <a:tabLst>
                <a:tab pos="3200400" algn="l"/>
              </a:tabLst>
            </a:pPr>
            <a:endParaRPr kumimoji="0" lang="en-US" b="0" i="0" u="none" strike="noStrike" cap="none" normalizeH="0" dirty="0" smtClean="0">
              <a:ln>
                <a:noFill/>
              </a:ln>
              <a:solidFill>
                <a:schemeClr val="tx1"/>
              </a:solidFill>
              <a:effectLst/>
              <a:latin typeface="Arial" pitchFamily="34" charset="0"/>
              <a:cs typeface="Arial" pitchFamily="34" charset="0"/>
            </a:endParaRPr>
          </a:p>
          <a:p>
            <a:pPr marL="342900" lvl="0" indent="-342900" eaLnBrk="0" hangingPunct="0">
              <a:buFont typeface="Arial" pitchFamily="34" charset="0"/>
              <a:buChar char="•"/>
              <a:tabLst>
                <a:tab pos="3200400" algn="l"/>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Project billings: The Planner/PM is responsible for </a:t>
            </a:r>
            <a:r>
              <a:rPr lang="en-US" dirty="0" smtClean="0">
                <a:latin typeface="Arial" pitchFamily="34" charset="0"/>
                <a:ea typeface="Times New Roman" pitchFamily="18" charset="0"/>
                <a:cs typeface="Arial" pitchFamily="34" charset="0"/>
              </a:rPr>
              <a:t>ensuring </a:t>
            </a:r>
            <a:r>
              <a:rPr lang="en-US" dirty="0">
                <a:latin typeface="Arial" pitchFamily="34" charset="0"/>
                <a:ea typeface="Times New Roman" pitchFamily="18" charset="0"/>
                <a:cs typeface="Arial" pitchFamily="34" charset="0"/>
              </a:rPr>
              <a:t>all project billing is received and closed out properly, including internal billing. Notice of Intent to Close Project will be utilized for this purpose. Any open encumbrances will be reduced by Business Operations.</a:t>
            </a:r>
            <a:endParaRPr kumimoji="0" lang="en-US" b="0" i="0" u="none" strike="noStrike" cap="none" normalizeH="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5" name="Slide Number Placeholder 4"/>
          <p:cNvSpPr>
            <a:spLocks noGrp="1"/>
          </p:cNvSpPr>
          <p:nvPr>
            <p:ph type="sldNum" sz="quarter" idx="12"/>
          </p:nvPr>
        </p:nvSpPr>
        <p:spPr/>
        <p:txBody>
          <a:bodyPr/>
          <a:lstStyle/>
          <a:p>
            <a:pPr>
              <a:defRPr/>
            </a:pPr>
            <a:fld id="{F6588DB1-164E-473C-BFA5-10A30B62E60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Activation, Transition &amp; Close Out</a:t>
            </a:r>
          </a:p>
        </p:txBody>
      </p:sp>
      <p:sp>
        <p:nvSpPr>
          <p:cNvPr id="6" name="Text Box 3"/>
          <p:cNvSpPr txBox="1">
            <a:spLocks noGrp="1" noChangeArrowheads="1"/>
          </p:cNvSpPr>
          <p:nvPr>
            <p:ph idx="1"/>
          </p:nvPr>
        </p:nvSpPr>
        <p:spPr bwMode="auto">
          <a:xfrm>
            <a:off x="516183" y="1285142"/>
            <a:ext cx="8264525" cy="4856714"/>
          </a:xfrm>
          <a:prstGeom prst="rect">
            <a:avLst/>
          </a:prstGeom>
          <a:noFill/>
          <a:ln w="9525">
            <a:noFill/>
            <a:miter lim="800000"/>
            <a:headEnd/>
            <a:tailEnd/>
          </a:ln>
        </p:spPr>
        <p:txBody>
          <a:bodyPr>
            <a:spAutoFit/>
          </a:bodyPr>
          <a:lstStyle/>
          <a:p>
            <a:pPr marL="393700" indent="-393700">
              <a:spcBef>
                <a:spcPct val="40000"/>
              </a:spcBef>
              <a:spcAft>
                <a:spcPct val="30000"/>
              </a:spcAft>
              <a:buFontTx/>
              <a:buBlip>
                <a:blip r:embed="rId2"/>
              </a:buBlip>
            </a:pPr>
            <a:r>
              <a:rPr lang="en-US" sz="2400" dirty="0" smtClean="0"/>
              <a:t>Step 1:  Needs Development</a:t>
            </a:r>
          </a:p>
          <a:p>
            <a:pPr marL="393700" indent="-393700">
              <a:spcBef>
                <a:spcPct val="40000"/>
              </a:spcBef>
              <a:spcAft>
                <a:spcPct val="30000"/>
              </a:spcAft>
              <a:buFontTx/>
              <a:buBlip>
                <a:blip r:embed="rId2"/>
              </a:buBlip>
            </a:pPr>
            <a:r>
              <a:rPr lang="en-US" sz="2400" dirty="0" smtClean="0"/>
              <a:t>Step 2:  Scope Development</a:t>
            </a:r>
          </a:p>
          <a:p>
            <a:pPr marL="393700" indent="-393700">
              <a:spcBef>
                <a:spcPct val="40000"/>
              </a:spcBef>
              <a:spcAft>
                <a:spcPct val="30000"/>
              </a:spcAft>
              <a:buFontTx/>
              <a:buBlip>
                <a:blip r:embed="rId2"/>
              </a:buBlip>
            </a:pPr>
            <a:r>
              <a:rPr lang="en-US" sz="2400" dirty="0" smtClean="0"/>
              <a:t>Step 3:  Selection of Design Team</a:t>
            </a:r>
          </a:p>
          <a:p>
            <a:pPr marL="393700" indent="-393700">
              <a:spcBef>
                <a:spcPct val="40000"/>
              </a:spcBef>
              <a:spcAft>
                <a:spcPct val="30000"/>
              </a:spcAft>
              <a:buFontTx/>
              <a:buBlip>
                <a:blip r:embed="rId2"/>
              </a:buBlip>
            </a:pPr>
            <a:r>
              <a:rPr lang="en-US" sz="2400" dirty="0" smtClean="0"/>
              <a:t>Step 4:  Design Phase</a:t>
            </a:r>
          </a:p>
          <a:p>
            <a:pPr marL="393700" indent="-393700">
              <a:spcBef>
                <a:spcPct val="40000"/>
              </a:spcBef>
              <a:spcAft>
                <a:spcPct val="30000"/>
              </a:spcAft>
              <a:buFontTx/>
              <a:buBlip>
                <a:blip r:embed="rId2"/>
              </a:buBlip>
            </a:pPr>
            <a:r>
              <a:rPr lang="en-US" sz="2400" dirty="0" smtClean="0"/>
              <a:t>Step 5:  Selection of Contractor</a:t>
            </a:r>
          </a:p>
          <a:p>
            <a:pPr marL="393700" indent="-393700">
              <a:spcBef>
                <a:spcPct val="40000"/>
              </a:spcBef>
              <a:spcAft>
                <a:spcPct val="30000"/>
              </a:spcAft>
              <a:buFontTx/>
              <a:buBlip>
                <a:blip r:embed="rId2"/>
              </a:buBlip>
            </a:pPr>
            <a:r>
              <a:rPr lang="en-US" sz="2400" dirty="0" smtClean="0"/>
              <a:t>Step 6:  Construction Phase</a:t>
            </a:r>
          </a:p>
          <a:p>
            <a:pPr marL="393700" indent="-393700">
              <a:spcBef>
                <a:spcPct val="40000"/>
              </a:spcBef>
              <a:spcAft>
                <a:spcPct val="30000"/>
              </a:spcAft>
              <a:buFontTx/>
              <a:buBlip>
                <a:blip r:embed="rId2"/>
              </a:buBlip>
            </a:pPr>
            <a:r>
              <a:rPr lang="en-US" sz="2400" b="1" dirty="0" smtClean="0"/>
              <a:t>Step 7: Activation</a:t>
            </a:r>
            <a:r>
              <a:rPr lang="en-US" sz="2400" b="1" smtClean="0"/>
              <a:t>, Transition and </a:t>
            </a:r>
            <a:r>
              <a:rPr lang="en-US" sz="2400" b="1" dirty="0" smtClean="0"/>
              <a:t>Close Out</a:t>
            </a:r>
          </a:p>
          <a:p>
            <a:pPr marL="393700" indent="-393700">
              <a:spcBef>
                <a:spcPct val="40000"/>
              </a:spcBef>
              <a:spcAft>
                <a:spcPct val="30000"/>
              </a:spcAft>
              <a:buFontTx/>
              <a:buBlip>
                <a:blip r:embed="rId2"/>
              </a:buBlip>
            </a:pPr>
            <a:r>
              <a:rPr lang="en-US" sz="2400" dirty="0" smtClean="0"/>
              <a:t>Wrap-Up Summary &amp; Q/A</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2</a:t>
            </a:fld>
            <a:endParaRPr lang="en-US" dirty="0"/>
          </a:p>
        </p:txBody>
      </p:sp>
    </p:spTree>
    <p:extLst>
      <p:ext uri="{BB962C8B-B14F-4D97-AF65-F5344CB8AC3E}">
        <p14:creationId xmlns:p14="http://schemas.microsoft.com/office/powerpoint/2010/main" val="1224758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28675" name="Rectangle 3"/>
          <p:cNvSpPr>
            <a:spLocks noGrp="1" noChangeArrowheads="1"/>
          </p:cNvSpPr>
          <p:nvPr>
            <p:ph idx="1"/>
          </p:nvPr>
        </p:nvSpPr>
        <p:spPr>
          <a:xfrm>
            <a:off x="457199" y="1132132"/>
            <a:ext cx="8264769" cy="2357568"/>
          </a:xfrm>
        </p:spPr>
        <p:txBody>
          <a:bodyPr/>
          <a:lstStyle/>
          <a:p>
            <a:pPr lvl="0">
              <a:buNone/>
            </a:pPr>
            <a:r>
              <a:rPr lang="en-US" sz="2000" dirty="0" smtClean="0"/>
              <a:t> </a:t>
            </a:r>
          </a:p>
          <a:p>
            <a:pPr lvl="0">
              <a:buNone/>
            </a:pPr>
            <a:endParaRPr lang="en-US" b="1" dirty="0" smtClean="0"/>
          </a:p>
          <a:p>
            <a:pPr lvl="0">
              <a:buNone/>
            </a:pPr>
            <a:r>
              <a:rPr lang="en-US" b="1" dirty="0" smtClean="0"/>
              <a:t>Questions / Discussion</a:t>
            </a:r>
          </a:p>
          <a:p>
            <a:pPr marL="457200" lvl="1" indent="0">
              <a:buNone/>
            </a:pPr>
            <a:endParaRPr lang="en-US" sz="1800" dirty="0" smtClean="0"/>
          </a:p>
          <a:p>
            <a:pPr>
              <a:buNone/>
            </a:pPr>
            <a:endParaRPr lang="en-US" sz="2400" b="1" dirty="0"/>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20</a:t>
            </a:fld>
            <a:endParaRPr lang="en-US" dirty="0"/>
          </a:p>
        </p:txBody>
      </p:sp>
    </p:spTree>
    <p:extLst>
      <p:ext uri="{BB962C8B-B14F-4D97-AF65-F5344CB8AC3E}">
        <p14:creationId xmlns:p14="http://schemas.microsoft.com/office/powerpoint/2010/main" val="344825252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graphicFrame>
        <p:nvGraphicFramePr>
          <p:cNvPr id="7" name="Diagram 6"/>
          <p:cNvGraphicFramePr/>
          <p:nvPr>
            <p:extLst>
              <p:ext uri="{D42A27DB-BD31-4B8C-83A1-F6EECF244321}">
                <p14:modId xmlns:p14="http://schemas.microsoft.com/office/powerpoint/2010/main" val="3124934357"/>
              </p:ext>
            </p:extLst>
          </p:nvPr>
        </p:nvGraphicFramePr>
        <p:xfrm>
          <a:off x="926123" y="1359876"/>
          <a:ext cx="7491046" cy="5146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3</a:t>
            </a:fld>
            <a:endParaRPr lang="en-US" dirty="0"/>
          </a:p>
        </p:txBody>
      </p:sp>
    </p:spTree>
    <p:extLst>
      <p:ext uri="{BB962C8B-B14F-4D97-AF65-F5344CB8AC3E}">
        <p14:creationId xmlns:p14="http://schemas.microsoft.com/office/powerpoint/2010/main" val="3621151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28675" name="Rectangle 3"/>
          <p:cNvSpPr>
            <a:spLocks noGrp="1" noChangeArrowheads="1"/>
          </p:cNvSpPr>
          <p:nvPr>
            <p:ph idx="1"/>
          </p:nvPr>
        </p:nvSpPr>
        <p:spPr>
          <a:xfrm>
            <a:off x="386859" y="1261086"/>
            <a:ext cx="8264769" cy="3744668"/>
          </a:xfrm>
        </p:spPr>
        <p:txBody>
          <a:bodyPr/>
          <a:lstStyle/>
          <a:p>
            <a:pPr>
              <a:buNone/>
            </a:pPr>
            <a:endParaRPr lang="en-US" sz="2000" dirty="0" smtClean="0"/>
          </a:p>
          <a:p>
            <a:pPr marL="339725" indent="0">
              <a:buNone/>
            </a:pPr>
            <a:endParaRPr lang="en-US" sz="2000" dirty="0" smtClean="0"/>
          </a:p>
          <a:p>
            <a:pPr marL="339725" indent="0">
              <a:buNone/>
            </a:pPr>
            <a:endParaRPr lang="en-US" sz="1200" dirty="0" smtClean="0"/>
          </a:p>
        </p:txBody>
      </p:sp>
      <p:sp>
        <p:nvSpPr>
          <p:cNvPr id="4" name="Rectangle 3"/>
          <p:cNvSpPr/>
          <p:nvPr/>
        </p:nvSpPr>
        <p:spPr>
          <a:xfrm>
            <a:off x="375138" y="1312985"/>
            <a:ext cx="8387861" cy="400110"/>
          </a:xfrm>
          <a:prstGeom prst="rect">
            <a:avLst/>
          </a:prstGeom>
        </p:spPr>
        <p:txBody>
          <a:bodyPr wrap="square">
            <a:spAutoFit/>
          </a:bodyPr>
          <a:lstStyle/>
          <a:p>
            <a:pPr lvl="0" fontAlgn="base">
              <a:spcBef>
                <a:spcPct val="0"/>
              </a:spcBef>
              <a:spcAft>
                <a:spcPct val="0"/>
              </a:spcAft>
              <a:tabLst>
                <a:tab pos="3200400" algn="l"/>
              </a:tabLst>
            </a:pPr>
            <a:r>
              <a:rPr lang="en-US" sz="2000" dirty="0" smtClean="0">
                <a:latin typeface="Arial Unicode MS" pitchFamily="34" charset="-128"/>
                <a:ea typeface="Arial Unicode MS" pitchFamily="34" charset="-128"/>
                <a:cs typeface="Arial Unicode MS" pitchFamily="34" charset="-128"/>
              </a:rPr>
              <a:t> </a:t>
            </a:r>
            <a:endParaRPr lang="en-US" sz="2000" dirty="0">
              <a:solidFill>
                <a:prstClr val="black"/>
              </a:solidFill>
              <a:latin typeface="Arial Unicode MS" pitchFamily="34" charset="-128"/>
              <a:ea typeface="Arial Unicode MS" pitchFamily="34" charset="-128"/>
              <a:cs typeface="Arial Unicode MS" pitchFamily="34" charset="-128"/>
            </a:endParaRPr>
          </a:p>
        </p:txBody>
      </p:sp>
      <p:sp>
        <p:nvSpPr>
          <p:cNvPr id="6" name="Rectangle 5"/>
          <p:cNvSpPr/>
          <p:nvPr/>
        </p:nvSpPr>
        <p:spPr>
          <a:xfrm>
            <a:off x="211016" y="988560"/>
            <a:ext cx="8382000" cy="5447645"/>
          </a:xfrm>
          <a:prstGeom prst="rect">
            <a:avLst/>
          </a:prstGeom>
        </p:spPr>
        <p:txBody>
          <a:bodyPr wrap="square">
            <a:spAutoFit/>
          </a:bodyPr>
          <a:lstStyle/>
          <a:p>
            <a:pPr lvl="0" fontAlgn="base">
              <a:spcBef>
                <a:spcPct val="0"/>
              </a:spcBef>
              <a:spcAft>
                <a:spcPct val="0"/>
              </a:spcAft>
              <a:tabLst>
                <a:tab pos="3200400" algn="l"/>
              </a:tabLst>
            </a:pPr>
            <a:r>
              <a:rPr lang="en-US" sz="2000" b="1" dirty="0" smtClean="0">
                <a:solidFill>
                  <a:prstClr val="black"/>
                </a:solidFill>
                <a:latin typeface="Arial" pitchFamily="34" charset="0"/>
                <a:ea typeface="Times New Roman" pitchFamily="18" charset="0"/>
                <a:cs typeface="Arial" pitchFamily="34" charset="0"/>
              </a:rPr>
              <a:t>Activation </a:t>
            </a:r>
            <a:r>
              <a:rPr lang="en-US" sz="2000" b="1" dirty="0">
                <a:solidFill>
                  <a:prstClr val="black"/>
                </a:solidFill>
                <a:latin typeface="Arial" pitchFamily="34" charset="0"/>
                <a:ea typeface="Times New Roman" pitchFamily="18" charset="0"/>
                <a:cs typeface="Arial" pitchFamily="34" charset="0"/>
              </a:rPr>
              <a:t>Activities Include</a:t>
            </a:r>
            <a:r>
              <a:rPr lang="en-US" sz="2000" b="1" dirty="0" smtClean="0">
                <a:solidFill>
                  <a:prstClr val="black"/>
                </a:solidFill>
                <a:latin typeface="Arial" pitchFamily="34" charset="0"/>
                <a:ea typeface="Times New Roman" pitchFamily="18" charset="0"/>
                <a:cs typeface="Arial" pitchFamily="34" charset="0"/>
              </a:rPr>
              <a:t>:</a:t>
            </a:r>
          </a:p>
          <a:p>
            <a:pPr lvl="0" fontAlgn="base">
              <a:spcBef>
                <a:spcPct val="0"/>
              </a:spcBef>
              <a:spcAft>
                <a:spcPct val="0"/>
              </a:spcAft>
              <a:tabLst>
                <a:tab pos="3200400" algn="l"/>
              </a:tabLst>
            </a:pPr>
            <a:endParaRPr lang="en-US" sz="1600" dirty="0">
              <a:solidFill>
                <a:prstClr val="black"/>
              </a:solidFill>
              <a:latin typeface="Arial" pitchFamily="34" charset="0"/>
              <a:cs typeface="Arial" pitchFamily="34" charset="0"/>
            </a:endParaRP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Providing </a:t>
            </a:r>
            <a:r>
              <a:rPr lang="en-US" sz="1600" dirty="0">
                <a:solidFill>
                  <a:prstClr val="black"/>
                </a:solidFill>
                <a:latin typeface="Arial" pitchFamily="34" charset="0"/>
                <a:ea typeface="Times New Roman" pitchFamily="18" charset="0"/>
                <a:cs typeface="Arial" pitchFamily="34" charset="0"/>
              </a:rPr>
              <a:t>attic stock per the requirements of the specification</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Ensuring </a:t>
            </a:r>
            <a:r>
              <a:rPr lang="en-US" sz="1600" dirty="0">
                <a:solidFill>
                  <a:prstClr val="black"/>
                </a:solidFill>
                <a:latin typeface="Arial" pitchFamily="34" charset="0"/>
                <a:ea typeface="Times New Roman" pitchFamily="18" charset="0"/>
                <a:cs typeface="Arial" pitchFamily="34" charset="0"/>
              </a:rPr>
              <a:t>a transitional and operational plan is in place with Facilities Operations and the Users</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All </a:t>
            </a:r>
            <a:r>
              <a:rPr lang="en-US" sz="1600" dirty="0">
                <a:solidFill>
                  <a:prstClr val="black"/>
                </a:solidFill>
                <a:latin typeface="Arial" pitchFamily="34" charset="0"/>
                <a:ea typeface="Times New Roman" pitchFamily="18" charset="0"/>
                <a:cs typeface="Arial" pitchFamily="34" charset="0"/>
              </a:rPr>
              <a:t>fire, life and safety requirements have been met (Contractor to call for Building and Fire Inspections)</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Building </a:t>
            </a:r>
            <a:r>
              <a:rPr lang="en-US" sz="1600" dirty="0">
                <a:solidFill>
                  <a:prstClr val="black"/>
                </a:solidFill>
                <a:latin typeface="Arial" pitchFamily="34" charset="0"/>
                <a:ea typeface="Times New Roman" pitchFamily="18" charset="0"/>
                <a:cs typeface="Arial" pitchFamily="34" charset="0"/>
              </a:rPr>
              <a:t>systems have been tested and commissioned</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Building </a:t>
            </a:r>
            <a:r>
              <a:rPr lang="en-US" sz="1600" dirty="0">
                <a:solidFill>
                  <a:prstClr val="black"/>
                </a:solidFill>
                <a:latin typeface="Arial" pitchFamily="34" charset="0"/>
                <a:ea typeface="Times New Roman" pitchFamily="18" charset="0"/>
                <a:cs typeface="Arial" pitchFamily="34" charset="0"/>
              </a:rPr>
              <a:t>systems equipment training has been conducted</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IT </a:t>
            </a:r>
            <a:r>
              <a:rPr lang="en-US" sz="1600" dirty="0">
                <a:solidFill>
                  <a:prstClr val="black"/>
                </a:solidFill>
                <a:latin typeface="Arial" pitchFamily="34" charset="0"/>
                <a:ea typeface="Times New Roman" pitchFamily="18" charset="0"/>
                <a:cs typeface="Arial" pitchFamily="34" charset="0"/>
              </a:rPr>
              <a:t>communication services have been established (Medical Networking </a:t>
            </a:r>
            <a:r>
              <a:rPr lang="en-US" sz="1600" dirty="0" err="1" smtClean="0">
                <a:solidFill>
                  <a:prstClr val="black"/>
                </a:solidFill>
                <a:latin typeface="Arial" pitchFamily="34" charset="0"/>
                <a:ea typeface="Times New Roman" pitchFamily="18" charset="0"/>
                <a:cs typeface="Arial" pitchFamily="34" charset="0"/>
              </a:rPr>
              <a:t>Svcs</a:t>
            </a:r>
            <a:r>
              <a:rPr lang="en-US" sz="1600" dirty="0" smtClean="0">
                <a:solidFill>
                  <a:prstClr val="black"/>
                </a:solidFill>
                <a:latin typeface="Arial" pitchFamily="34" charset="0"/>
                <a:ea typeface="Times New Roman" pitchFamily="18" charset="0"/>
                <a:cs typeface="Arial" pitchFamily="34" charset="0"/>
              </a:rPr>
              <a:t> </a:t>
            </a:r>
            <a:r>
              <a:rPr lang="en-US" sz="1600" dirty="0">
                <a:solidFill>
                  <a:prstClr val="black"/>
                </a:solidFill>
                <a:latin typeface="Arial" pitchFamily="34" charset="0"/>
                <a:ea typeface="Times New Roman" pitchFamily="18" charset="0"/>
                <a:cs typeface="Arial" pitchFamily="34" charset="0"/>
              </a:rPr>
              <a:t>and TFC)</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Locks </a:t>
            </a:r>
            <a:r>
              <a:rPr lang="en-US" sz="1600" dirty="0">
                <a:solidFill>
                  <a:prstClr val="black"/>
                </a:solidFill>
                <a:latin typeface="Arial" pitchFamily="34" charset="0"/>
                <a:ea typeface="Times New Roman" pitchFamily="18" charset="0"/>
                <a:cs typeface="Arial" pitchFamily="34" charset="0"/>
              </a:rPr>
              <a:t>installed, keys delivered, access control initiated</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Way-finding </a:t>
            </a:r>
            <a:r>
              <a:rPr lang="en-US" sz="1600" dirty="0">
                <a:solidFill>
                  <a:prstClr val="black"/>
                </a:solidFill>
                <a:latin typeface="Arial" pitchFamily="34" charset="0"/>
                <a:ea typeface="Times New Roman" pitchFamily="18" charset="0"/>
                <a:cs typeface="Arial" pitchFamily="34" charset="0"/>
              </a:rPr>
              <a:t>and Room ID signage installed</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Furniture </a:t>
            </a:r>
            <a:r>
              <a:rPr lang="en-US" sz="1600" dirty="0">
                <a:solidFill>
                  <a:prstClr val="black"/>
                </a:solidFill>
                <a:latin typeface="Arial" pitchFamily="34" charset="0"/>
                <a:ea typeface="Times New Roman" pitchFamily="18" charset="0"/>
                <a:cs typeface="Arial" pitchFamily="34" charset="0"/>
              </a:rPr>
              <a:t>delivered and installed</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Move </a:t>
            </a:r>
            <a:r>
              <a:rPr lang="en-US" sz="1600" dirty="0">
                <a:solidFill>
                  <a:prstClr val="black"/>
                </a:solidFill>
                <a:latin typeface="Arial" pitchFamily="34" charset="0"/>
                <a:ea typeface="Times New Roman" pitchFamily="18" charset="0"/>
                <a:cs typeface="Arial" pitchFamily="34" charset="0"/>
              </a:rPr>
              <a:t>Planning with User Groups</a:t>
            </a:r>
          </a:p>
          <a:p>
            <a:pPr marL="342900" lvl="0" indent="-342900" eaLnBrk="0" hangingPunct="0">
              <a:lnSpc>
                <a:spcPct val="150000"/>
              </a:lnSpc>
              <a:buFont typeface="Arial" pitchFamily="34" charset="0"/>
              <a:buChar char="•"/>
              <a:tabLst>
                <a:tab pos="3200400" algn="l"/>
              </a:tabLst>
            </a:pPr>
            <a:r>
              <a:rPr lang="en-US" sz="1600" dirty="0" smtClean="0">
                <a:solidFill>
                  <a:prstClr val="black"/>
                </a:solidFill>
                <a:latin typeface="Arial" pitchFamily="34" charset="0"/>
                <a:ea typeface="Times New Roman" pitchFamily="18" charset="0"/>
                <a:cs typeface="Arial" pitchFamily="34" charset="0"/>
              </a:rPr>
              <a:t>Project </a:t>
            </a:r>
            <a:r>
              <a:rPr lang="en-US" sz="1600" dirty="0">
                <a:solidFill>
                  <a:prstClr val="black"/>
                </a:solidFill>
                <a:latin typeface="Arial" pitchFamily="34" charset="0"/>
                <a:ea typeface="Times New Roman" pitchFamily="18" charset="0"/>
                <a:cs typeface="Arial" pitchFamily="34" charset="0"/>
              </a:rPr>
              <a:t>Reporting &amp; Closeout Form </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5" name="Slide Number Placeholder 4"/>
          <p:cNvSpPr>
            <a:spLocks noGrp="1"/>
          </p:cNvSpPr>
          <p:nvPr>
            <p:ph type="sldNum" sz="quarter" idx="12"/>
          </p:nvPr>
        </p:nvSpPr>
        <p:spPr/>
        <p:txBody>
          <a:bodyPr/>
          <a:lstStyle/>
          <a:p>
            <a:pPr>
              <a:defRPr/>
            </a:pPr>
            <a:fld id="{F6588DB1-164E-473C-BFA5-10A30B62E60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4" name="Rectangle 1"/>
          <p:cNvSpPr>
            <a:spLocks noChangeArrowheads="1"/>
          </p:cNvSpPr>
          <p:nvPr/>
        </p:nvSpPr>
        <p:spPr bwMode="auto">
          <a:xfrm>
            <a:off x="281354" y="3563893"/>
            <a:ext cx="845233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tab pos="3200400" algn="l"/>
              </a:tabLst>
            </a:pPr>
            <a:endParaRPr kumimoji="0" lang="en-US" sz="2000" b="0" i="0" u="none" strike="noStrike" cap="none" normalizeH="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6862" y="1498843"/>
            <a:ext cx="849923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tab pos="3200400" algn="l"/>
              </a:tabLst>
            </a:pP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Transition Meetings</a:t>
            </a:r>
          </a:p>
          <a:p>
            <a:pPr marR="0" lvl="0" algn="l" defTabSz="914400" rtl="0" eaLnBrk="1" fontAlgn="base" latinLnBrk="0" hangingPunct="1">
              <a:lnSpc>
                <a:spcPct val="100000"/>
              </a:lnSpc>
              <a:spcBef>
                <a:spcPct val="0"/>
              </a:spcBef>
              <a:spcAft>
                <a:spcPct val="0"/>
              </a:spcAft>
              <a:buClrTx/>
              <a:buSzTx/>
              <a:tabLst>
                <a:tab pos="3200400" algn="l"/>
              </a:tabLst>
            </a:pPr>
            <a:endParaRPr kumimoji="0" lang="en-US" b="1"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228600" lvl="0" indent="-228600">
              <a:buFont typeface="Arial" pitchFamily="34" charset="0"/>
              <a:buChar char="•"/>
              <a:tabLst>
                <a:tab pos="3200400" algn="l"/>
              </a:tabLst>
            </a:pPr>
            <a:r>
              <a:rPr kumimoji="0" lang="en-US" i="0" u="none" strike="noStrike" cap="none" normalizeH="0" dirty="0" smtClean="0">
                <a:ln>
                  <a:noFill/>
                </a:ln>
                <a:solidFill>
                  <a:schemeClr val="tx1"/>
                </a:solidFill>
                <a:effectLst/>
                <a:latin typeface="Arial" pitchFamily="34" charset="0"/>
                <a:ea typeface="Times New Roman" pitchFamily="18" charset="0"/>
                <a:cs typeface="Arial" pitchFamily="34" charset="0"/>
              </a:rPr>
              <a:t>Facilities Staff Training and Orientation - T</a:t>
            </a:r>
            <a:r>
              <a:rPr lang="en-US" dirty="0" smtClean="0">
                <a:latin typeface="Arial" pitchFamily="34" charset="0"/>
                <a:ea typeface="Times New Roman" pitchFamily="18" charset="0"/>
                <a:cs typeface="Arial" pitchFamily="34" charset="0"/>
              </a:rPr>
              <a:t>he </a:t>
            </a:r>
            <a:r>
              <a:rPr lang="en-US" dirty="0">
                <a:latin typeface="Arial" pitchFamily="34" charset="0"/>
                <a:ea typeface="Times New Roman" pitchFamily="18" charset="0"/>
                <a:cs typeface="Arial" pitchFamily="34" charset="0"/>
              </a:rPr>
              <a:t>Planner/PM is to schedule with the General Contractor training and orientation session(s) with the subcontractors or vendors of the new systems.  This would include using the basis of design as a roadmap to train Facilities </a:t>
            </a:r>
            <a:r>
              <a:rPr lang="en-US" dirty="0" smtClean="0">
                <a:latin typeface="Arial" pitchFamily="34" charset="0"/>
                <a:ea typeface="Times New Roman" pitchFamily="18" charset="0"/>
                <a:cs typeface="Arial" pitchFamily="34" charset="0"/>
              </a:rPr>
              <a:t>staff.</a:t>
            </a:r>
          </a:p>
          <a:p>
            <a:pPr marL="228600" lvl="0" indent="-228600">
              <a:buFont typeface="Arial" pitchFamily="34" charset="0"/>
              <a:buChar char="•"/>
              <a:tabLst>
                <a:tab pos="3200400" algn="l"/>
              </a:tabLst>
            </a:pPr>
            <a:endParaRPr lang="en-US" dirty="0">
              <a:latin typeface="Arial" pitchFamily="34" charset="0"/>
              <a:ea typeface="Times New Roman" pitchFamily="18" charset="0"/>
              <a:cs typeface="Arial" pitchFamily="34" charset="0"/>
            </a:endParaRPr>
          </a:p>
          <a:p>
            <a:pPr marL="228600" lvl="0" indent="-228600">
              <a:buFont typeface="Arial" pitchFamily="34" charset="0"/>
              <a:buChar char="•"/>
              <a:tabLst>
                <a:tab pos="3200400" algn="l"/>
              </a:tabLst>
            </a:pPr>
            <a:r>
              <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rPr>
              <a:t>Department/Customer Training </a:t>
            </a:r>
            <a:r>
              <a:rPr lang="en-US" dirty="0">
                <a:latin typeface="Arial" pitchFamily="34" charset="0"/>
                <a:ea typeface="Times New Roman" pitchFamily="18" charset="0"/>
                <a:cs typeface="Arial" pitchFamily="34" charset="0"/>
              </a:rPr>
              <a:t>- In the event of new equipment installation by the Project Team, the Planner/PM will ensure the Contractor provides orientation and materials </a:t>
            </a:r>
            <a:r>
              <a:rPr lang="en-US" dirty="0" smtClean="0">
                <a:latin typeface="Arial" pitchFamily="34" charset="0"/>
                <a:ea typeface="Times New Roman" pitchFamily="18" charset="0"/>
                <a:cs typeface="Arial" pitchFamily="34" charset="0"/>
              </a:rPr>
              <a:t>to </a:t>
            </a:r>
            <a:r>
              <a:rPr lang="en-US" dirty="0">
                <a:latin typeface="Arial" pitchFamily="34" charset="0"/>
                <a:ea typeface="Times New Roman" pitchFamily="18" charset="0"/>
                <a:cs typeface="Arial" pitchFamily="34" charset="0"/>
              </a:rPr>
              <a:t>the customer for their use in future maintenance of the equipment that will be their responsibility going forward</a:t>
            </a:r>
            <a:r>
              <a:rPr lang="en-US" dirty="0" smtClean="0">
                <a:latin typeface="Arial" pitchFamily="34" charset="0"/>
                <a:ea typeface="Times New Roman" pitchFamily="18" charset="0"/>
                <a:cs typeface="Arial" pitchFamily="34" charset="0"/>
              </a:rPr>
              <a:t>.</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tab pos="3200400" algn="l"/>
              </a:tabLst>
            </a:pPr>
            <a:endPar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228600" lvl="0" indent="-228600" eaLnBrk="0" hangingPunct="0">
              <a:buFont typeface="Arial" pitchFamily="34" charset="0"/>
              <a:buChar char="•"/>
              <a:tabLst>
                <a:tab pos="3200400" algn="l"/>
              </a:tabLst>
            </a:pPr>
            <a:r>
              <a:rPr lang="en-US" dirty="0" smtClean="0">
                <a:latin typeface="Arial" pitchFamily="34" charset="0"/>
                <a:ea typeface="Times New Roman" pitchFamily="18" charset="0"/>
                <a:cs typeface="Arial" pitchFamily="34" charset="0"/>
              </a:rPr>
              <a:t>Receipt and Acceptance of Contractor Test and Balance Report - </a:t>
            </a:r>
            <a:r>
              <a:rPr lang="en-US" dirty="0">
                <a:latin typeface="Arial" pitchFamily="34" charset="0"/>
                <a:ea typeface="Times New Roman" pitchFamily="18" charset="0"/>
                <a:cs typeface="Arial" pitchFamily="34" charset="0"/>
              </a:rPr>
              <a:t>Prior to project completion, discuss with the General Contractor and Test and Balance subcontractor (and Commissioning Agent, if applicable) the timing for receipt of the Test and Balance report.  This report must be completed prior to occupancy and turned over to Facility Operations staff for use.</a:t>
            </a:r>
            <a:endParaRPr kumimoji="0" lang="en-US"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R="0" lvl="0" algn="l" defTabSz="914400" rtl="0" eaLnBrk="0" fontAlgn="base" latinLnBrk="0" hangingPunct="0">
              <a:lnSpc>
                <a:spcPct val="100000"/>
              </a:lnSpc>
              <a:spcBef>
                <a:spcPct val="0"/>
              </a:spcBef>
              <a:spcAft>
                <a:spcPct val="0"/>
              </a:spcAft>
              <a:buClrTx/>
              <a:buSzTx/>
              <a:tabLst>
                <a:tab pos="3200400" algn="l"/>
              </a:tabLst>
            </a:pPr>
            <a:endParaRPr kumimoji="0" lang="en-US" sz="2000" b="0" i="0" u="none" strike="noStrike" cap="none" normalizeH="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6" name="Slide Number Placeholder 5"/>
          <p:cNvSpPr>
            <a:spLocks noGrp="1"/>
          </p:cNvSpPr>
          <p:nvPr>
            <p:ph type="sldNum" sz="quarter" idx="12"/>
          </p:nvPr>
        </p:nvSpPr>
        <p:spPr/>
        <p:txBody>
          <a:bodyPr/>
          <a:lstStyle/>
          <a:p>
            <a:pPr>
              <a:defRPr/>
            </a:pPr>
            <a:fld id="{F6588DB1-164E-473C-BFA5-10A30B62E60A}"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4" name="Rectangle 1"/>
          <p:cNvSpPr>
            <a:spLocks noChangeArrowheads="1"/>
          </p:cNvSpPr>
          <p:nvPr/>
        </p:nvSpPr>
        <p:spPr bwMode="auto">
          <a:xfrm>
            <a:off x="281354" y="3563893"/>
            <a:ext cx="845233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tabLst>
                <a:tab pos="3200400" algn="l"/>
              </a:tabLst>
            </a:pPr>
            <a:endParaRPr kumimoji="0" lang="en-US" sz="2000" b="0" i="0" u="none" strike="noStrike" cap="none" normalizeH="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6862" y="1301018"/>
            <a:ext cx="8499230" cy="54630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tab pos="3200400" algn="l"/>
              </a:tabLst>
            </a:pPr>
            <a:r>
              <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rPr>
              <a:t>Transition Meetings (cont.)</a:t>
            </a:r>
          </a:p>
          <a:p>
            <a:pPr marR="0" lvl="0" algn="l" defTabSz="914400" rtl="0" eaLnBrk="1" fontAlgn="base" latinLnBrk="0" hangingPunct="1">
              <a:lnSpc>
                <a:spcPct val="100000"/>
              </a:lnSpc>
              <a:spcBef>
                <a:spcPct val="0"/>
              </a:spcBef>
              <a:spcAft>
                <a:spcPct val="0"/>
              </a:spcAft>
              <a:buClrTx/>
              <a:buSzTx/>
              <a:tabLst>
                <a:tab pos="3200400" algn="l"/>
              </a:tabLst>
            </a:pPr>
            <a:endParaRPr kumimoji="0" lang="en-US" sz="2000" b="1"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228600" lvl="0" indent="-228600">
              <a:buFont typeface="Arial" pitchFamily="34" charset="0"/>
              <a:buChar char="•"/>
              <a:tabLst>
                <a:tab pos="3200400" algn="l"/>
              </a:tabLst>
            </a:pPr>
            <a:r>
              <a:rPr lang="en-US" sz="1700" dirty="0" smtClean="0">
                <a:latin typeface="Arial" pitchFamily="34" charset="0"/>
                <a:ea typeface="Times New Roman" pitchFamily="18" charset="0"/>
                <a:cs typeface="Arial" pitchFamily="34" charset="0"/>
              </a:rPr>
              <a:t>Planner/PM </a:t>
            </a:r>
            <a:r>
              <a:rPr lang="en-US" sz="1700" dirty="0">
                <a:latin typeface="Arial" pitchFamily="34" charset="0"/>
                <a:ea typeface="Times New Roman" pitchFamily="18" charset="0"/>
                <a:cs typeface="Arial" pitchFamily="34" charset="0"/>
              </a:rPr>
              <a:t>should discuss project timing custodial need with the Custodial Services Manager as well as provide a floor plan and any care instructions of the area for custodial service orientation.  Align service needs with established service levels and time staffing assignments with occupancy dates. Determine access by keys or otherwise and make provisions as needed.</a:t>
            </a:r>
          </a:p>
          <a:p>
            <a:pPr marL="228600" lvl="0" indent="-228600">
              <a:buFont typeface="Arial" pitchFamily="34" charset="0"/>
              <a:buChar char="•"/>
              <a:tabLst>
                <a:tab pos="3200400" algn="l"/>
              </a:tabLst>
            </a:pPr>
            <a:endParaRPr lang="en-US" sz="1700" dirty="0">
              <a:latin typeface="Arial" pitchFamily="34" charset="0"/>
              <a:ea typeface="Times New Roman" pitchFamily="18" charset="0"/>
              <a:cs typeface="Arial" pitchFamily="34" charset="0"/>
            </a:endParaRPr>
          </a:p>
          <a:p>
            <a:pPr marL="228600" lvl="0" indent="-228600">
              <a:buFont typeface="Arial" pitchFamily="34" charset="0"/>
              <a:buChar char="•"/>
              <a:tabLst>
                <a:tab pos="3200400" algn="l"/>
              </a:tabLst>
            </a:pPr>
            <a:r>
              <a:rPr lang="en-US" sz="1700" dirty="0" smtClean="0">
                <a:latin typeface="Arial" pitchFamily="34" charset="0"/>
                <a:ea typeface="Times New Roman" pitchFamily="18" charset="0"/>
                <a:cs typeface="Arial" pitchFamily="34" charset="0"/>
              </a:rPr>
              <a:t>EH&amp;S </a:t>
            </a:r>
            <a:r>
              <a:rPr lang="en-US" sz="1700" dirty="0">
                <a:latin typeface="Arial" pitchFamily="34" charset="0"/>
                <a:ea typeface="Times New Roman" pitchFamily="18" charset="0"/>
                <a:cs typeface="Arial" pitchFamily="34" charset="0"/>
              </a:rPr>
              <a:t>should be familiar with the project from previous project reviews but it is good to communicate date of occupancy and if planning a move, </a:t>
            </a:r>
            <a:r>
              <a:rPr lang="en-US" sz="1700" dirty="0" smtClean="0">
                <a:latin typeface="Arial" pitchFamily="34" charset="0"/>
                <a:ea typeface="Times New Roman" pitchFamily="18" charset="0"/>
                <a:cs typeface="Arial" pitchFamily="34" charset="0"/>
              </a:rPr>
              <a:t>EH&amp;S </a:t>
            </a:r>
            <a:r>
              <a:rPr lang="en-US" sz="1700" dirty="0">
                <a:latin typeface="Arial" pitchFamily="34" charset="0"/>
                <a:ea typeface="Times New Roman" pitchFamily="18" charset="0"/>
                <a:cs typeface="Arial" pitchFamily="34" charset="0"/>
              </a:rPr>
              <a:t>should be integral in the move planning and pre-move </a:t>
            </a:r>
            <a:r>
              <a:rPr lang="en-US" sz="1700" dirty="0" smtClean="0">
                <a:latin typeface="Arial" pitchFamily="34" charset="0"/>
                <a:ea typeface="Times New Roman" pitchFamily="18" charset="0"/>
                <a:cs typeface="Arial" pitchFamily="34" charset="0"/>
              </a:rPr>
              <a:t>training. EH&amp;S </a:t>
            </a:r>
            <a:r>
              <a:rPr lang="en-US" sz="1700" dirty="0">
                <a:latin typeface="Arial" pitchFamily="34" charset="0"/>
                <a:ea typeface="Times New Roman" pitchFamily="18" charset="0"/>
                <a:cs typeface="Arial" pitchFamily="34" charset="0"/>
              </a:rPr>
              <a:t>is to be involved with all laboratory moves. </a:t>
            </a:r>
            <a:r>
              <a:rPr lang="en-US" sz="1700" dirty="0" smtClean="0">
                <a:latin typeface="Arial" pitchFamily="34" charset="0"/>
                <a:ea typeface="Times New Roman" pitchFamily="18" charset="0"/>
                <a:cs typeface="Arial" pitchFamily="34" charset="0"/>
              </a:rPr>
              <a:t>If </a:t>
            </a:r>
            <a:r>
              <a:rPr lang="en-US" sz="1700" dirty="0">
                <a:latin typeface="Arial" pitchFamily="34" charset="0"/>
                <a:ea typeface="Times New Roman" pitchFamily="18" charset="0"/>
                <a:cs typeface="Arial" pitchFamily="34" charset="0"/>
              </a:rPr>
              <a:t>the new space is a clinic, contact Infection Control (</a:t>
            </a:r>
            <a:r>
              <a:rPr lang="en-US" sz="1700" dirty="0" smtClean="0">
                <a:latin typeface="Arial" pitchFamily="34" charset="0"/>
                <a:ea typeface="Times New Roman" pitchFamily="18" charset="0"/>
                <a:cs typeface="Arial" pitchFamily="34" charset="0"/>
              </a:rPr>
              <a:t>BJH or WUSM) for </a:t>
            </a:r>
            <a:r>
              <a:rPr lang="en-US" sz="1700" dirty="0">
                <a:latin typeface="Arial" pitchFamily="34" charset="0"/>
                <a:ea typeface="Times New Roman" pitchFamily="18" charset="0"/>
                <a:cs typeface="Arial" pitchFamily="34" charset="0"/>
              </a:rPr>
              <a:t>a final inspection.</a:t>
            </a:r>
          </a:p>
          <a:p>
            <a:pPr marL="228600" lvl="0" indent="-228600">
              <a:buFont typeface="Arial" pitchFamily="34" charset="0"/>
              <a:buChar char="•"/>
              <a:tabLst>
                <a:tab pos="3200400" algn="l"/>
              </a:tabLst>
            </a:pPr>
            <a:endParaRPr lang="en-US" sz="1700" dirty="0">
              <a:latin typeface="Arial" pitchFamily="34" charset="0"/>
              <a:ea typeface="Times New Roman" pitchFamily="18" charset="0"/>
              <a:cs typeface="Arial" pitchFamily="34" charset="0"/>
            </a:endParaRPr>
          </a:p>
          <a:p>
            <a:pPr marL="228600" lvl="0" indent="-228600">
              <a:buFont typeface="Arial" pitchFamily="34" charset="0"/>
              <a:buChar char="•"/>
              <a:tabLst>
                <a:tab pos="3200400" algn="l"/>
              </a:tabLst>
            </a:pPr>
            <a:r>
              <a:rPr lang="en-US" sz="1700" dirty="0">
                <a:latin typeface="Arial" pitchFamily="34" charset="0"/>
                <a:ea typeface="Times New Roman" pitchFamily="18" charset="0"/>
                <a:cs typeface="Arial" pitchFamily="34" charset="0"/>
              </a:rPr>
              <a:t>If a project has Access Control requirements, provide Protective Services (protectiveservices@wusm.wustl.edu) with a list of names (provided by the department) to be entered into the access control </a:t>
            </a:r>
            <a:r>
              <a:rPr lang="en-US" sz="1700" dirty="0" smtClean="0">
                <a:latin typeface="Arial" pitchFamily="34" charset="0"/>
                <a:ea typeface="Times New Roman" pitchFamily="18" charset="0"/>
                <a:cs typeface="Arial" pitchFamily="34" charset="0"/>
              </a:rPr>
              <a:t>program. Prior </a:t>
            </a:r>
            <a:r>
              <a:rPr lang="en-US" sz="1700" dirty="0">
                <a:latin typeface="Arial" pitchFamily="34" charset="0"/>
                <a:ea typeface="Times New Roman" pitchFamily="18" charset="0"/>
                <a:cs typeface="Arial" pitchFamily="34" charset="0"/>
              </a:rPr>
              <a:t>to the move, plan for orientation walk-throughs with the Department staff so they can become familiar with the new location and become familiar with all the new conditions.</a:t>
            </a:r>
          </a:p>
          <a:p>
            <a:pPr marR="0" lvl="0" algn="l" defTabSz="914400" rtl="0" eaLnBrk="0" fontAlgn="base" latinLnBrk="0" hangingPunct="0">
              <a:lnSpc>
                <a:spcPct val="100000"/>
              </a:lnSpc>
              <a:spcBef>
                <a:spcPct val="0"/>
              </a:spcBef>
              <a:spcAft>
                <a:spcPct val="0"/>
              </a:spcAft>
              <a:buClrTx/>
              <a:buSzTx/>
              <a:tabLst>
                <a:tab pos="3200400" algn="l"/>
              </a:tabLst>
            </a:pPr>
            <a:endParaRPr kumimoji="0" lang="en-US" sz="2000" b="0" i="0" u="none" strike="noStrike" cap="none" normalizeH="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6" name="Slide Number Placeholder 5"/>
          <p:cNvSpPr>
            <a:spLocks noGrp="1"/>
          </p:cNvSpPr>
          <p:nvPr>
            <p:ph type="sldNum" sz="quarter" idx="12"/>
          </p:nvPr>
        </p:nvSpPr>
        <p:spPr/>
        <p:txBody>
          <a:bodyPr/>
          <a:lstStyle/>
          <a:p>
            <a:pPr>
              <a:defRPr/>
            </a:pPr>
            <a:fld id="{F6588DB1-164E-473C-BFA5-10A30B62E60A}" type="slidenum">
              <a:rPr lang="en-US" smtClean="0"/>
              <a:pPr>
                <a:defRPr/>
              </a:pPr>
              <a:t>6</a:t>
            </a:fld>
            <a:endParaRPr lang="en-US" dirty="0"/>
          </a:p>
        </p:txBody>
      </p:sp>
    </p:spTree>
    <p:extLst>
      <p:ext uri="{BB962C8B-B14F-4D97-AF65-F5344CB8AC3E}">
        <p14:creationId xmlns:p14="http://schemas.microsoft.com/office/powerpoint/2010/main" val="176309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304800" y="965278"/>
            <a:ext cx="8487508" cy="565278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None/>
              <a:tabLst>
                <a:tab pos="3200400" algn="l"/>
              </a:tabLst>
            </a:pPr>
            <a:r>
              <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Final Commissioning</a:t>
            </a:r>
            <a:r>
              <a:rPr kumimoji="0" lang="en-US" sz="1800" b="1" i="0" u="none" strike="noStrike" cap="none" normalizeH="0" dirty="0" smtClean="0">
                <a:ln>
                  <a:noFill/>
                </a:ln>
                <a:solidFill>
                  <a:schemeClr val="tx1"/>
                </a:solidFill>
                <a:effectLst/>
                <a:latin typeface="Arial" pitchFamily="34" charset="0"/>
                <a:ea typeface="Times New Roman" pitchFamily="18" charset="0"/>
                <a:cs typeface="Arial" pitchFamily="34" charset="0"/>
              </a:rPr>
              <a:t> – Test &amp; Balance</a:t>
            </a:r>
          </a:p>
          <a:p>
            <a:pPr marL="0" marR="0" lvl="0" indent="0" algn="l" defTabSz="914400" rtl="0" eaLnBrk="1" fontAlgn="base" latinLnBrk="0" hangingPunct="1">
              <a:lnSpc>
                <a:spcPct val="100000"/>
              </a:lnSpc>
              <a:spcBef>
                <a:spcPct val="0"/>
              </a:spcBef>
              <a:spcAft>
                <a:spcPct val="0"/>
              </a:spcAft>
              <a:buClrTx/>
              <a:buSzTx/>
              <a:buNone/>
              <a:tabLst>
                <a:tab pos="3200400" algn="l"/>
              </a:tabLst>
            </a:pP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eaLnBrk="1" hangingPunct="1">
              <a:spcBef>
                <a:spcPct val="0"/>
              </a:spcBef>
              <a:buFont typeface="Arial" pitchFamily="34" charset="0"/>
              <a:buChar char="•"/>
              <a:tabLst>
                <a:tab pos="3200400" algn="l"/>
              </a:tabLst>
            </a:pPr>
            <a:r>
              <a:rPr lang="en-US" sz="1700" dirty="0">
                <a:latin typeface="Arial" pitchFamily="34" charset="0"/>
                <a:ea typeface="Times New Roman" pitchFamily="18" charset="0"/>
                <a:cs typeface="Arial" pitchFamily="34" charset="0"/>
              </a:rPr>
              <a:t>The commissioning process is the verification of the performance of building systems and the training of Facilities Operations personnel.  Systems to be commissioned vary according to project type but most typically involve the HVAC system. </a:t>
            </a:r>
            <a:endParaRPr lang="en-US" sz="1700" dirty="0" smtClean="0">
              <a:latin typeface="Arial" pitchFamily="34" charset="0"/>
              <a:ea typeface="Times New Roman" pitchFamily="18" charset="0"/>
              <a:cs typeface="Arial" pitchFamily="34" charset="0"/>
            </a:endParaRPr>
          </a:p>
          <a:p>
            <a:pPr lvl="0" eaLnBrk="1" hangingPunct="1">
              <a:spcBef>
                <a:spcPct val="0"/>
              </a:spcBef>
              <a:buFont typeface="Arial" pitchFamily="34" charset="0"/>
              <a:buChar char="•"/>
              <a:tabLst>
                <a:tab pos="3200400" algn="l"/>
              </a:tabLst>
            </a:pPr>
            <a:endParaRPr lang="en-US" sz="1700" dirty="0">
              <a:latin typeface="Arial" pitchFamily="34" charset="0"/>
              <a:ea typeface="Times New Roman" pitchFamily="18" charset="0"/>
              <a:cs typeface="Arial" pitchFamily="34" charset="0"/>
            </a:endParaRPr>
          </a:p>
          <a:p>
            <a:pPr lvl="0" eaLnBrk="1" hangingPunct="1">
              <a:spcBef>
                <a:spcPct val="0"/>
              </a:spcBef>
              <a:buFont typeface="Arial" pitchFamily="34" charset="0"/>
              <a:buChar char="•"/>
              <a:tabLst>
                <a:tab pos="3200400" algn="l"/>
              </a:tabLst>
            </a:pPr>
            <a:r>
              <a:rPr lang="en-US" sz="1700" dirty="0" smtClean="0">
                <a:latin typeface="Arial" pitchFamily="34" charset="0"/>
                <a:ea typeface="Times New Roman" pitchFamily="18" charset="0"/>
                <a:cs typeface="Arial" pitchFamily="34" charset="0"/>
              </a:rPr>
              <a:t>Confirm </a:t>
            </a:r>
            <a:r>
              <a:rPr lang="en-US" sz="1700" dirty="0">
                <a:latin typeface="Arial" pitchFamily="34" charset="0"/>
                <a:ea typeface="Times New Roman" pitchFamily="18" charset="0"/>
                <a:cs typeface="Arial" pitchFamily="34" charset="0"/>
              </a:rPr>
              <a:t>Receipt of Test and Balance </a:t>
            </a:r>
            <a:r>
              <a:rPr lang="en-US" sz="1700" dirty="0" smtClean="0">
                <a:latin typeface="Arial" pitchFamily="34" charset="0"/>
                <a:ea typeface="Times New Roman" pitchFamily="18" charset="0"/>
                <a:cs typeface="Arial" pitchFamily="34" charset="0"/>
              </a:rPr>
              <a:t>Report - If </a:t>
            </a:r>
            <a:r>
              <a:rPr lang="en-US" sz="1700" dirty="0">
                <a:latin typeface="Arial" pitchFamily="34" charset="0"/>
                <a:ea typeface="Times New Roman" pitchFamily="18" charset="0"/>
                <a:cs typeface="Arial" pitchFamily="34" charset="0"/>
              </a:rPr>
              <a:t>an independent Commissioning Agent (</a:t>
            </a:r>
            <a:r>
              <a:rPr lang="en-US" sz="1700" dirty="0" err="1">
                <a:latin typeface="Arial" pitchFamily="34" charset="0"/>
                <a:ea typeface="Times New Roman" pitchFamily="18" charset="0"/>
                <a:cs typeface="Arial" pitchFamily="34" charset="0"/>
              </a:rPr>
              <a:t>CxA</a:t>
            </a:r>
            <a:r>
              <a:rPr lang="en-US" sz="1700" dirty="0">
                <a:latin typeface="Arial" pitchFamily="34" charset="0"/>
                <a:ea typeface="Times New Roman" pitchFamily="18" charset="0"/>
                <a:cs typeface="Arial" pitchFamily="34" charset="0"/>
              </a:rPr>
              <a:t>) is involved, </a:t>
            </a:r>
            <a:r>
              <a:rPr lang="en-US" sz="1700" dirty="0" smtClean="0">
                <a:latin typeface="Arial" pitchFamily="34" charset="0"/>
                <a:ea typeface="Times New Roman" pitchFamily="18" charset="0"/>
                <a:cs typeface="Arial" pitchFamily="34" charset="0"/>
              </a:rPr>
              <a:t>he/she </a:t>
            </a:r>
            <a:r>
              <a:rPr lang="en-US" sz="1700" dirty="0">
                <a:latin typeface="Arial" pitchFamily="34" charset="0"/>
                <a:ea typeface="Times New Roman" pitchFamily="18" charset="0"/>
                <a:cs typeface="Arial" pitchFamily="34" charset="0"/>
              </a:rPr>
              <a:t>will assist with obtaining and interpreting the Test and Balance (T&amp;B) Report.  </a:t>
            </a:r>
          </a:p>
          <a:p>
            <a:pPr lvl="0" eaLnBrk="1" hangingPunct="1">
              <a:spcBef>
                <a:spcPct val="0"/>
              </a:spcBef>
              <a:buFont typeface="Arial" pitchFamily="34" charset="0"/>
              <a:buChar char="•"/>
              <a:tabLst>
                <a:tab pos="3200400" algn="l"/>
              </a:tabLst>
            </a:pPr>
            <a:endParaRPr lang="en-US" sz="1700" dirty="0" smtClean="0">
              <a:latin typeface="Arial" pitchFamily="34" charset="0"/>
              <a:ea typeface="Times New Roman" pitchFamily="18" charset="0"/>
              <a:cs typeface="Arial" pitchFamily="34" charset="0"/>
            </a:endParaRPr>
          </a:p>
          <a:p>
            <a:pPr lvl="0" eaLnBrk="1" hangingPunct="1">
              <a:spcBef>
                <a:spcPct val="0"/>
              </a:spcBef>
              <a:buFont typeface="Arial" pitchFamily="34" charset="0"/>
              <a:buChar char="•"/>
              <a:tabLst>
                <a:tab pos="3200400" algn="l"/>
              </a:tabLst>
            </a:pPr>
            <a:r>
              <a:rPr lang="en-US" sz="1700" dirty="0" smtClean="0">
                <a:latin typeface="Arial" pitchFamily="34" charset="0"/>
                <a:ea typeface="Times New Roman" pitchFamily="18" charset="0"/>
                <a:cs typeface="Arial" pitchFamily="34" charset="0"/>
              </a:rPr>
              <a:t>Final </a:t>
            </a:r>
            <a:r>
              <a:rPr lang="en-US" sz="1700" dirty="0">
                <a:latin typeface="Arial" pitchFamily="34" charset="0"/>
                <a:ea typeface="Times New Roman" pitchFamily="18" charset="0"/>
                <a:cs typeface="Arial" pitchFamily="34" charset="0"/>
              </a:rPr>
              <a:t>resolution of any outstanding commissioning </a:t>
            </a:r>
            <a:r>
              <a:rPr lang="en-US" sz="1700" dirty="0" smtClean="0">
                <a:latin typeface="Arial" pitchFamily="34" charset="0"/>
                <a:ea typeface="Times New Roman" pitchFamily="18" charset="0"/>
                <a:cs typeface="Arial" pitchFamily="34" charset="0"/>
              </a:rPr>
              <a:t>items - The </a:t>
            </a:r>
            <a:r>
              <a:rPr lang="en-US" sz="1700" dirty="0" err="1">
                <a:latin typeface="Arial" pitchFamily="34" charset="0"/>
                <a:ea typeface="Times New Roman" pitchFamily="18" charset="0"/>
                <a:cs typeface="Arial" pitchFamily="34" charset="0"/>
              </a:rPr>
              <a:t>CxA</a:t>
            </a:r>
            <a:r>
              <a:rPr lang="en-US" sz="1700" dirty="0">
                <a:latin typeface="Arial" pitchFamily="34" charset="0"/>
                <a:ea typeface="Times New Roman" pitchFamily="18" charset="0"/>
                <a:cs typeface="Arial" pitchFamily="34" charset="0"/>
              </a:rPr>
              <a:t> will keep a log of items for resolution beginning early in the project.  With the Planner/PM, the </a:t>
            </a:r>
            <a:r>
              <a:rPr lang="en-US" sz="1700" dirty="0" err="1">
                <a:latin typeface="Arial" pitchFamily="34" charset="0"/>
                <a:ea typeface="Times New Roman" pitchFamily="18" charset="0"/>
                <a:cs typeface="Arial" pitchFamily="34" charset="0"/>
              </a:rPr>
              <a:t>CxA</a:t>
            </a:r>
            <a:r>
              <a:rPr lang="en-US" sz="1700" dirty="0">
                <a:latin typeface="Arial" pitchFamily="34" charset="0"/>
                <a:ea typeface="Times New Roman" pitchFamily="18" charset="0"/>
                <a:cs typeface="Arial" pitchFamily="34" charset="0"/>
              </a:rPr>
              <a:t> will manage the log of outstanding commission items working with the General Contractor and MEP subcontractors along with the Facilities Maintenance staff to bring to full resolution. </a:t>
            </a:r>
          </a:p>
          <a:p>
            <a:pPr lvl="0" eaLnBrk="1" hangingPunct="1">
              <a:spcBef>
                <a:spcPct val="0"/>
              </a:spcBef>
              <a:buFont typeface="Arial" pitchFamily="34" charset="0"/>
              <a:buChar char="•"/>
              <a:tabLst>
                <a:tab pos="3200400" algn="l"/>
              </a:tabLst>
            </a:pPr>
            <a:endParaRPr lang="en-US" sz="1700" dirty="0">
              <a:latin typeface="Arial" pitchFamily="34" charset="0"/>
              <a:ea typeface="Times New Roman" pitchFamily="18" charset="0"/>
              <a:cs typeface="Arial" pitchFamily="34" charset="0"/>
            </a:endParaRPr>
          </a:p>
          <a:p>
            <a:pPr lvl="0" eaLnBrk="1" hangingPunct="1">
              <a:spcBef>
                <a:spcPct val="0"/>
              </a:spcBef>
              <a:buFont typeface="Arial" pitchFamily="34" charset="0"/>
              <a:buChar char="•"/>
              <a:tabLst>
                <a:tab pos="3200400" algn="l"/>
              </a:tabLst>
            </a:pPr>
            <a:r>
              <a:rPr lang="en-US" sz="1700" dirty="0" smtClean="0">
                <a:latin typeface="Arial" pitchFamily="34" charset="0"/>
                <a:ea typeface="Times New Roman" pitchFamily="18" charset="0"/>
                <a:cs typeface="Arial" pitchFamily="34" charset="0"/>
              </a:rPr>
              <a:t>Confirm </a:t>
            </a:r>
            <a:r>
              <a:rPr lang="en-US" sz="1700" dirty="0">
                <a:latin typeface="Arial" pitchFamily="34" charset="0"/>
                <a:ea typeface="Times New Roman" pitchFamily="18" charset="0"/>
                <a:cs typeface="Arial" pitchFamily="34" charset="0"/>
              </a:rPr>
              <a:t>Working Building Automation System (BAS) Graphics are loaded (visible in Facilities Computer Room</a:t>
            </a:r>
            <a:r>
              <a:rPr lang="en-US" sz="1700" dirty="0" smtClean="0">
                <a:latin typeface="Arial" pitchFamily="34" charset="0"/>
                <a:ea typeface="Times New Roman" pitchFamily="18" charset="0"/>
                <a:cs typeface="Arial" pitchFamily="34" charset="0"/>
              </a:rPr>
              <a:t>) - This </a:t>
            </a:r>
            <a:r>
              <a:rPr lang="en-US" sz="1700" dirty="0">
                <a:latin typeface="Arial" pitchFamily="34" charset="0"/>
                <a:ea typeface="Times New Roman" pitchFamily="18" charset="0"/>
                <a:cs typeface="Arial" pitchFamily="34" charset="0"/>
              </a:rPr>
              <a:t>can often be the most difficult part of transition due to the nature of the way Controls Contractors approach their work. </a:t>
            </a:r>
            <a:r>
              <a:rPr lang="en-US" sz="1700" dirty="0" smtClean="0">
                <a:latin typeface="Arial" pitchFamily="34" charset="0"/>
                <a:ea typeface="Times New Roman" pitchFamily="18" charset="0"/>
                <a:cs typeface="Arial" pitchFamily="34" charset="0"/>
              </a:rPr>
              <a:t>Completion </a:t>
            </a:r>
            <a:r>
              <a:rPr lang="en-US" sz="1700" dirty="0">
                <a:latin typeface="Arial" pitchFamily="34" charset="0"/>
                <a:ea typeface="Times New Roman" pitchFamily="18" charset="0"/>
                <a:cs typeface="Arial" pitchFamily="34" charset="0"/>
              </a:rPr>
              <a:t>of the working graphics is important so that the Facilities Maintenance staff can properly operate and maintain the building systems servicing the project area. </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7</a:t>
            </a:fld>
            <a:endParaRPr lang="en-US"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293077" y="1128277"/>
            <a:ext cx="8534400"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Punch List Verification </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2000" dirty="0">
                <a:latin typeface="Arial" pitchFamily="34" charset="0"/>
                <a:ea typeface="Times New Roman" pitchFamily="18" charset="0"/>
                <a:cs typeface="Arial" pitchFamily="34" charset="0"/>
              </a:rPr>
              <a:t>At the end of projects and even during the Punch List </a:t>
            </a:r>
            <a:r>
              <a:rPr lang="en-US" sz="2000" dirty="0" smtClean="0">
                <a:latin typeface="Arial" pitchFamily="34" charset="0"/>
                <a:ea typeface="Times New Roman" pitchFamily="18" charset="0"/>
                <a:cs typeface="Arial" pitchFamily="34" charset="0"/>
              </a:rPr>
              <a:t>stage, </a:t>
            </a:r>
            <a:r>
              <a:rPr lang="en-US" sz="2000" dirty="0">
                <a:latin typeface="Arial" pitchFamily="34" charset="0"/>
                <a:ea typeface="Times New Roman" pitchFamily="18" charset="0"/>
                <a:cs typeface="Arial" pitchFamily="34" charset="0"/>
              </a:rPr>
              <a:t>the </a:t>
            </a:r>
            <a:r>
              <a:rPr lang="en-US" sz="2000" dirty="0" smtClean="0">
                <a:latin typeface="Arial" pitchFamily="34" charset="0"/>
                <a:ea typeface="Times New Roman" pitchFamily="18" charset="0"/>
                <a:cs typeface="Arial" pitchFamily="34" charset="0"/>
              </a:rPr>
              <a:t>Users will </a:t>
            </a:r>
            <a:r>
              <a:rPr lang="en-US" sz="2000" dirty="0">
                <a:latin typeface="Arial" pitchFamily="34" charset="0"/>
                <a:ea typeface="Times New Roman" pitchFamily="18" charset="0"/>
                <a:cs typeface="Arial" pitchFamily="34" charset="0"/>
              </a:rPr>
              <a:t>often request items to be added or changed from the Contract Documents.  Sometimes additional costs are involved due to the change.  Such changes needed to be tracked, written up for approval on the Department-Request for Change Form for approval prior to using project funds for such purposes unless it is a clear use of Contingency.</a:t>
            </a:r>
          </a:p>
          <a:p>
            <a:pPr eaLnBrk="1" hangingPunct="1">
              <a:spcBef>
                <a:spcPct val="0"/>
              </a:spcBef>
              <a:tabLst>
                <a:tab pos="3200400" algn="l"/>
              </a:tabLst>
            </a:pPr>
            <a:endParaRPr lang="en-US" sz="20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2000" dirty="0">
                <a:latin typeface="Arial" pitchFamily="34" charset="0"/>
                <a:ea typeface="Times New Roman" pitchFamily="18" charset="0"/>
                <a:cs typeface="Arial" pitchFamily="34" charset="0"/>
              </a:rPr>
              <a:t>Additionally, items that are not in the Documents need to be added to meet required function, such as an additional light, or sign, or other such items.  The Planner/PM is to use good judgment and seek approval, if uncertain, and track the changes for completion. As a reminder, the Planner/PM should track change orders throughout the life of the project.  </a:t>
            </a:r>
            <a:r>
              <a:rPr lang="en-US" sz="2000" dirty="0" smtClean="0">
                <a:latin typeface="Arial" pitchFamily="34" charset="0"/>
                <a:ea typeface="Times New Roman" pitchFamily="18" charset="0"/>
                <a:cs typeface="Arial" pitchFamily="34" charset="0"/>
              </a:rPr>
              <a:t>The Planner PM will be required to report on these at closeout of the project and it will be part of the project evaluation.</a:t>
            </a:r>
            <a:endParaRPr lang="en-US" sz="2000" dirty="0">
              <a:latin typeface="Arial" pitchFamily="34" charset="0"/>
              <a:ea typeface="Times New Roman" pitchFamily="18" charset="0"/>
              <a:cs typeface="Arial" pitchFamily="34" charset="0"/>
            </a:endParaRP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235456"/>
            <a:ext cx="8686800" cy="584775"/>
          </a:xfrm>
          <a:noFill/>
        </p:spPr>
        <p:txBody>
          <a:bodyPr/>
          <a:lstStyle/>
          <a:p>
            <a:pPr eaLnBrk="1" hangingPunct="1"/>
            <a:r>
              <a:rPr lang="en-US" dirty="0" smtClean="0"/>
              <a:t>Step 7: Activation, Transition &amp; Close Out</a:t>
            </a:r>
          </a:p>
        </p:txBody>
      </p:sp>
      <p:sp>
        <p:nvSpPr>
          <p:cNvPr id="5" name="Rectangle 1"/>
          <p:cNvSpPr>
            <a:spLocks noGrp="1" noChangeArrowheads="1"/>
          </p:cNvSpPr>
          <p:nvPr>
            <p:ph idx="1"/>
          </p:nvPr>
        </p:nvSpPr>
        <p:spPr bwMode="auto">
          <a:xfrm>
            <a:off x="235927" y="1104939"/>
            <a:ext cx="8534400"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eaLnBrk="1" hangingPunct="1">
              <a:spcBef>
                <a:spcPct val="0"/>
              </a:spcBef>
              <a:buNone/>
              <a:tabLst>
                <a:tab pos="3200400" algn="l"/>
              </a:tabLst>
            </a:pPr>
            <a:r>
              <a:rPr lang="en-US" sz="2000" b="1" dirty="0" smtClean="0">
                <a:latin typeface="Arial" pitchFamily="34" charset="0"/>
                <a:ea typeface="Times New Roman" pitchFamily="18" charset="0"/>
                <a:cs typeface="Arial" pitchFamily="34" charset="0"/>
              </a:rPr>
              <a:t>Move Planning </a:t>
            </a:r>
          </a:p>
          <a:p>
            <a:pPr marL="0" indent="0" eaLnBrk="1" hangingPunct="1">
              <a:spcBef>
                <a:spcPct val="0"/>
              </a:spcBef>
              <a:buNone/>
              <a:tabLst>
                <a:tab pos="3200400" algn="l"/>
              </a:tabLst>
            </a:pPr>
            <a:endParaRPr lang="en-US" sz="1700" b="1"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700" dirty="0" smtClean="0">
                <a:latin typeface="Arial" pitchFamily="34" charset="0"/>
                <a:ea typeface="Times New Roman" pitchFamily="18" charset="0"/>
                <a:cs typeface="Arial" pitchFamily="34" charset="0"/>
              </a:rPr>
              <a:t>Establish </a:t>
            </a:r>
            <a:r>
              <a:rPr lang="en-US" sz="1700" dirty="0">
                <a:latin typeface="Arial" pitchFamily="34" charset="0"/>
                <a:ea typeface="Times New Roman" pitchFamily="18" charset="0"/>
                <a:cs typeface="Arial" pitchFamily="34" charset="0"/>
              </a:rPr>
              <a:t>move time </a:t>
            </a:r>
            <a:r>
              <a:rPr lang="en-US" sz="1700" dirty="0" smtClean="0">
                <a:latin typeface="Arial" pitchFamily="34" charset="0"/>
                <a:ea typeface="Times New Roman" pitchFamily="18" charset="0"/>
                <a:cs typeface="Arial" pitchFamily="34" charset="0"/>
              </a:rPr>
              <a:t>frame - Working </a:t>
            </a:r>
            <a:r>
              <a:rPr lang="en-US" sz="1700" dirty="0">
                <a:latin typeface="Arial" pitchFamily="34" charset="0"/>
                <a:ea typeface="Times New Roman" pitchFamily="18" charset="0"/>
                <a:cs typeface="Arial" pitchFamily="34" charset="0"/>
              </a:rPr>
              <a:t>with the Move Coordinator, the Planner/PM should establish the move time frame at the beginning of the project and show it on the construction schedule as a separate line item. </a:t>
            </a:r>
            <a:endParaRPr lang="en-US" sz="1700" dirty="0" smtClean="0">
              <a:latin typeface="Arial" pitchFamily="34" charset="0"/>
              <a:ea typeface="Times New Roman" pitchFamily="18" charset="0"/>
              <a:cs typeface="Arial" pitchFamily="34" charset="0"/>
            </a:endParaRPr>
          </a:p>
          <a:p>
            <a:pPr eaLnBrk="1" hangingPunct="1">
              <a:spcBef>
                <a:spcPct val="0"/>
              </a:spcBef>
              <a:tabLst>
                <a:tab pos="3200400" algn="l"/>
              </a:tabLst>
            </a:pPr>
            <a:endParaRPr lang="en-US" sz="1700" dirty="0">
              <a:latin typeface="Arial" pitchFamily="34" charset="0"/>
              <a:ea typeface="Times New Roman" pitchFamily="18" charset="0"/>
              <a:cs typeface="Arial" pitchFamily="34" charset="0"/>
            </a:endParaRPr>
          </a:p>
          <a:p>
            <a:pPr eaLnBrk="1" hangingPunct="1">
              <a:spcBef>
                <a:spcPct val="0"/>
              </a:spcBef>
              <a:tabLst>
                <a:tab pos="3200400" algn="l"/>
              </a:tabLst>
            </a:pPr>
            <a:r>
              <a:rPr lang="en-US" sz="1700" dirty="0" smtClean="0">
                <a:latin typeface="Arial" pitchFamily="34" charset="0"/>
                <a:ea typeface="Times New Roman" pitchFamily="18" charset="0"/>
                <a:cs typeface="Arial" pitchFamily="34" charset="0"/>
              </a:rPr>
              <a:t>The </a:t>
            </a:r>
            <a:r>
              <a:rPr lang="en-US" sz="1700" dirty="0">
                <a:latin typeface="Arial" pitchFamily="34" charset="0"/>
                <a:ea typeface="Times New Roman" pitchFamily="18" charset="0"/>
                <a:cs typeface="Arial" pitchFamily="34" charset="0"/>
              </a:rPr>
              <a:t>move should be planned to have the least negative impact on the business operations but also must be balanced within the project means. </a:t>
            </a:r>
            <a:r>
              <a:rPr lang="en-US" sz="1700" dirty="0" smtClean="0">
                <a:latin typeface="Arial" pitchFamily="34" charset="0"/>
                <a:ea typeface="Times New Roman" pitchFamily="18" charset="0"/>
                <a:cs typeface="Arial" pitchFamily="34" charset="0"/>
              </a:rPr>
              <a:t>The </a:t>
            </a:r>
            <a:r>
              <a:rPr lang="en-US" sz="1700" dirty="0">
                <a:latin typeface="Arial" pitchFamily="34" charset="0"/>
                <a:ea typeface="Times New Roman" pitchFamily="18" charset="0"/>
                <a:cs typeface="Arial" pitchFamily="34" charset="0"/>
              </a:rPr>
              <a:t>Planner/PM is to work with the customer and the entire team to determine the best approach.  When the time frame is established, communicate to all involved and document on the project schedule.  </a:t>
            </a:r>
          </a:p>
          <a:p>
            <a:pPr eaLnBrk="1" hangingPunct="1">
              <a:spcBef>
                <a:spcPct val="0"/>
              </a:spcBef>
              <a:tabLst>
                <a:tab pos="3200400" algn="l"/>
              </a:tabLst>
            </a:pPr>
            <a:endParaRPr lang="en-US" sz="1700" dirty="0" smtClean="0">
              <a:latin typeface="Arial" pitchFamily="34" charset="0"/>
              <a:ea typeface="Times New Roman" pitchFamily="18" charset="0"/>
              <a:cs typeface="Arial" pitchFamily="34" charset="0"/>
            </a:endParaRPr>
          </a:p>
          <a:p>
            <a:pPr eaLnBrk="1" hangingPunct="1">
              <a:spcBef>
                <a:spcPct val="0"/>
              </a:spcBef>
              <a:tabLst>
                <a:tab pos="3200400" algn="l"/>
              </a:tabLst>
            </a:pPr>
            <a:r>
              <a:rPr lang="en-US" sz="1700" dirty="0" smtClean="0">
                <a:latin typeface="Arial" pitchFamily="34" charset="0"/>
                <a:ea typeface="Times New Roman" pitchFamily="18" charset="0"/>
                <a:cs typeface="Arial" pitchFamily="34" charset="0"/>
              </a:rPr>
              <a:t>Determine </a:t>
            </a:r>
            <a:r>
              <a:rPr lang="en-US" sz="1700" dirty="0">
                <a:latin typeface="Arial" pitchFamily="34" charset="0"/>
                <a:ea typeface="Times New Roman" pitchFamily="18" charset="0"/>
                <a:cs typeface="Arial" pitchFamily="34" charset="0"/>
              </a:rPr>
              <a:t>Items to be moved, purchased or </a:t>
            </a:r>
            <a:r>
              <a:rPr lang="en-US" sz="1700" dirty="0" smtClean="0">
                <a:latin typeface="Arial" pitchFamily="34" charset="0"/>
                <a:ea typeface="Times New Roman" pitchFamily="18" charset="0"/>
                <a:cs typeface="Arial" pitchFamily="34" charset="0"/>
              </a:rPr>
              <a:t>discarded – Furniture, Equipment, Other Contents/Items and Coordination </a:t>
            </a:r>
            <a:r>
              <a:rPr lang="en-US" sz="1700" dirty="0">
                <a:latin typeface="Arial" pitchFamily="34" charset="0"/>
                <a:ea typeface="Times New Roman" pitchFamily="18" charset="0"/>
                <a:cs typeface="Arial" pitchFamily="34" charset="0"/>
              </a:rPr>
              <a:t>of Voice/Data </a:t>
            </a:r>
            <a:r>
              <a:rPr lang="en-US" sz="1700" dirty="0" smtClean="0">
                <a:latin typeface="Arial" pitchFamily="34" charset="0"/>
                <a:ea typeface="Times New Roman" pitchFamily="18" charset="0"/>
                <a:cs typeface="Arial" pitchFamily="34" charset="0"/>
              </a:rPr>
              <a:t>Activations</a:t>
            </a:r>
            <a:r>
              <a:rPr lang="en-US" sz="1700" dirty="0">
                <a:latin typeface="Arial" pitchFamily="34" charset="0"/>
                <a:ea typeface="Times New Roman" pitchFamily="18" charset="0"/>
                <a:cs typeface="Arial" pitchFamily="34" charset="0"/>
              </a:rPr>
              <a:t>.</a:t>
            </a:r>
          </a:p>
        </p:txBody>
      </p:sp>
      <p:sp>
        <p:nvSpPr>
          <p:cNvPr id="3" name="Footer Placeholder 2"/>
          <p:cNvSpPr>
            <a:spLocks noGrp="1"/>
          </p:cNvSpPr>
          <p:nvPr>
            <p:ph type="ftr" sz="quarter" idx="11"/>
          </p:nvPr>
        </p:nvSpPr>
        <p:spPr/>
        <p:txBody>
          <a:bodyPr/>
          <a:lstStyle/>
          <a:p>
            <a:pPr>
              <a:defRPr/>
            </a:pPr>
            <a:r>
              <a:rPr lang="en-US" smtClean="0"/>
              <a:t>Final PD Training FMD WUSM 6/15/15</a:t>
            </a:r>
            <a:endParaRPr lang="en-US" dirty="0"/>
          </a:p>
        </p:txBody>
      </p:sp>
      <p:sp>
        <p:nvSpPr>
          <p:cNvPr id="4" name="Slide Number Placeholder 3"/>
          <p:cNvSpPr>
            <a:spLocks noGrp="1"/>
          </p:cNvSpPr>
          <p:nvPr>
            <p:ph type="sldNum" sz="quarter" idx="12"/>
          </p:nvPr>
        </p:nvSpPr>
        <p:spPr/>
        <p:txBody>
          <a:bodyPr/>
          <a:lstStyle/>
          <a:p>
            <a:pPr>
              <a:defRPr/>
            </a:pPr>
            <a:fld id="{F6588DB1-164E-473C-BFA5-10A30B62E60A}" type="slidenum">
              <a:rPr lang="en-US" smtClean="0"/>
              <a:pPr>
                <a:defRPr/>
              </a:pPr>
              <a:t>9</a:t>
            </a:fld>
            <a:endParaRPr lang="en-US" dirty="0"/>
          </a:p>
        </p:txBody>
      </p:sp>
    </p:spTree>
    <p:extLst>
      <p:ext uri="{BB962C8B-B14F-4D97-AF65-F5344CB8AC3E}">
        <p14:creationId xmlns:p14="http://schemas.microsoft.com/office/powerpoint/2010/main" val="29099257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4513</TotalTime>
  <Words>3395</Words>
  <Application>Microsoft Office PowerPoint</Application>
  <PresentationFormat>On-screen Show (4:3)</PresentationFormat>
  <Paragraphs>220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lpstr>Step 7: Activation, Transition &amp; Close Out</vt:lpstr>
    </vt:vector>
  </TitlesOfParts>
  <Company>The Ohio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sbierman</dc:creator>
  <cp:lastModifiedBy>Gubin, Michelle</cp:lastModifiedBy>
  <cp:revision>261</cp:revision>
  <dcterms:created xsi:type="dcterms:W3CDTF">2006-11-13T18:48:12Z</dcterms:created>
  <dcterms:modified xsi:type="dcterms:W3CDTF">2015-06-15T20:32:50Z</dcterms:modified>
</cp:coreProperties>
</file>